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6" r:id="rId2"/>
    <p:sldId id="261" r:id="rId3"/>
    <p:sldId id="262" r:id="rId4"/>
    <p:sldId id="263" r:id="rId5"/>
    <p:sldId id="25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4" r:id="rId28"/>
    <p:sldId id="286" r:id="rId29"/>
    <p:sldId id="287" r:id="rId30"/>
    <p:sldId id="28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E1D"/>
    <a:srgbClr val="D68B1C"/>
    <a:srgbClr val="D09622"/>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62" autoAdjust="0"/>
    <p:restoredTop sz="94660"/>
  </p:normalViewPr>
  <p:slideViewPr>
    <p:cSldViewPr>
      <p:cViewPr varScale="1">
        <p:scale>
          <a:sx n="71" d="100"/>
          <a:sy n="71" d="100"/>
        </p:scale>
        <p:origin x="-1020" y="-90"/>
      </p:cViewPr>
      <p:guideLst>
        <p:guide orient="horz" pos="216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A152A-E4EB-41A5-942A-3A731A6C5532}" type="doc">
      <dgm:prSet loTypeId="urn:microsoft.com/office/officeart/2008/layout/HorizontalMultiLevelHierarchy" loCatId="hierarchy" qsTypeId="urn:microsoft.com/office/officeart/2005/8/quickstyle/simple1#9" qsCatId="simple" csTypeId="urn:microsoft.com/office/officeart/2005/8/colors/colorful5" csCatId="colorful" phldr="1"/>
      <dgm:spPr/>
      <dgm:t>
        <a:bodyPr/>
        <a:lstStyle/>
        <a:p>
          <a:endParaRPr lang="en-US"/>
        </a:p>
      </dgm:t>
    </dgm:pt>
    <dgm:pt modelId="{F0BAD013-3677-47FC-A2B7-EA5D1871A270}">
      <dgm:prSet phldrT="[Text]"/>
      <dgm:spPr/>
      <dgm:t>
        <a:bodyPr/>
        <a:lstStyle/>
        <a:p>
          <a:r>
            <a:rPr lang="ro-RO" dirty="0" smtClean="0"/>
            <a:t>Obligații operator</a:t>
          </a:r>
          <a:endParaRPr lang="en-US" dirty="0"/>
        </a:p>
      </dgm:t>
    </dgm:pt>
    <dgm:pt modelId="{5DCF6275-80B0-44BD-B594-33A6336DA030}" type="parTrans" cxnId="{31A29269-CD27-405F-B69F-EA1468A484D3}">
      <dgm:prSet/>
      <dgm:spPr/>
      <dgm:t>
        <a:bodyPr/>
        <a:lstStyle/>
        <a:p>
          <a:endParaRPr lang="en-US"/>
        </a:p>
      </dgm:t>
    </dgm:pt>
    <dgm:pt modelId="{C88C1477-4222-4E54-B990-342E9CBFAFA7}" type="sibTrans" cxnId="{31A29269-CD27-405F-B69F-EA1468A484D3}">
      <dgm:prSet/>
      <dgm:spPr/>
      <dgm:t>
        <a:bodyPr/>
        <a:lstStyle/>
        <a:p>
          <a:endParaRPr lang="en-US"/>
        </a:p>
      </dgm:t>
    </dgm:pt>
    <dgm:pt modelId="{0F69CD63-E789-43C5-BEFF-B3C3B449F707}">
      <dgm:prSet phldrT="[Text]"/>
      <dgm:spPr/>
      <dgm:t>
        <a:bodyPr/>
        <a:lstStyle/>
        <a:p>
          <a:r>
            <a:rPr lang="ro-RO" dirty="0" smtClean="0"/>
            <a:t>Elaborare PUI</a:t>
          </a:r>
          <a:endParaRPr lang="en-US" dirty="0"/>
        </a:p>
      </dgm:t>
    </dgm:pt>
    <dgm:pt modelId="{FAFC5E24-1F1D-4499-BD5D-EF80D836B314}" type="parTrans" cxnId="{9CF3CDC2-A5AE-4E9B-9A18-DB908AEC1C4D}">
      <dgm:prSet/>
      <dgm:spPr/>
      <dgm:t>
        <a:bodyPr/>
        <a:lstStyle/>
        <a:p>
          <a:endParaRPr lang="en-US"/>
        </a:p>
      </dgm:t>
    </dgm:pt>
    <dgm:pt modelId="{B2F0B936-D997-4894-BC9B-AC1A2E0B463D}" type="sibTrans" cxnId="{9CF3CDC2-A5AE-4E9B-9A18-DB908AEC1C4D}">
      <dgm:prSet/>
      <dgm:spPr/>
      <dgm:t>
        <a:bodyPr/>
        <a:lstStyle/>
        <a:p>
          <a:endParaRPr lang="en-US"/>
        </a:p>
      </dgm:t>
    </dgm:pt>
    <dgm:pt modelId="{569DA068-CD71-40CA-A9C3-FA6AE629DE33}">
      <dgm:prSet phldrT="[Text]"/>
      <dgm:spPr/>
      <dgm:t>
        <a:bodyPr/>
        <a:lstStyle/>
        <a:p>
          <a:r>
            <a:rPr lang="ro-RO" dirty="0" smtClean="0"/>
            <a:t>Furnizare informații ISUJ </a:t>
          </a:r>
          <a:r>
            <a:rPr lang="ro-RO" dirty="0" err="1" smtClean="0"/>
            <a:t>pt</a:t>
          </a:r>
          <a:r>
            <a:rPr lang="ro-RO" dirty="0" smtClean="0"/>
            <a:t> PUE</a:t>
          </a:r>
          <a:endParaRPr lang="en-US" dirty="0"/>
        </a:p>
      </dgm:t>
    </dgm:pt>
    <dgm:pt modelId="{82540501-428F-4E2C-9DBF-66AD51533A67}" type="parTrans" cxnId="{26174347-E72F-4350-BF1A-9037115C061B}">
      <dgm:prSet/>
      <dgm:spPr/>
      <dgm:t>
        <a:bodyPr/>
        <a:lstStyle/>
        <a:p>
          <a:endParaRPr lang="en-US"/>
        </a:p>
      </dgm:t>
    </dgm:pt>
    <dgm:pt modelId="{08B7BDCA-7EAF-4B01-8748-64EC4307D3F7}" type="sibTrans" cxnId="{26174347-E72F-4350-BF1A-9037115C061B}">
      <dgm:prSet/>
      <dgm:spPr/>
      <dgm:t>
        <a:bodyPr/>
        <a:lstStyle/>
        <a:p>
          <a:endParaRPr lang="en-US"/>
        </a:p>
      </dgm:t>
    </dgm:pt>
    <dgm:pt modelId="{6683A4CC-ECBC-43D0-A9F9-8DA1DBB7C7B8}" type="pres">
      <dgm:prSet presAssocID="{6BCA152A-E4EB-41A5-942A-3A731A6C5532}" presName="Name0" presStyleCnt="0">
        <dgm:presLayoutVars>
          <dgm:chPref val="1"/>
          <dgm:dir/>
          <dgm:animOne val="branch"/>
          <dgm:animLvl val="lvl"/>
          <dgm:resizeHandles val="exact"/>
        </dgm:presLayoutVars>
      </dgm:prSet>
      <dgm:spPr/>
      <dgm:t>
        <a:bodyPr/>
        <a:lstStyle/>
        <a:p>
          <a:endParaRPr lang="en-US"/>
        </a:p>
      </dgm:t>
    </dgm:pt>
    <dgm:pt modelId="{98926A59-CFD7-4EBE-AA03-D4E153426433}" type="pres">
      <dgm:prSet presAssocID="{F0BAD013-3677-47FC-A2B7-EA5D1871A270}" presName="root1" presStyleCnt="0"/>
      <dgm:spPr/>
    </dgm:pt>
    <dgm:pt modelId="{6E54F1D7-B9AA-43C7-90D2-6E961F63B437}" type="pres">
      <dgm:prSet presAssocID="{F0BAD013-3677-47FC-A2B7-EA5D1871A270}" presName="LevelOneTextNode" presStyleLbl="node0" presStyleIdx="0" presStyleCnt="1">
        <dgm:presLayoutVars>
          <dgm:chPref val="3"/>
        </dgm:presLayoutVars>
      </dgm:prSet>
      <dgm:spPr/>
      <dgm:t>
        <a:bodyPr/>
        <a:lstStyle/>
        <a:p>
          <a:endParaRPr lang="en-US"/>
        </a:p>
      </dgm:t>
    </dgm:pt>
    <dgm:pt modelId="{1C9E90A7-C9B6-4077-8DCC-90BBF97796BF}" type="pres">
      <dgm:prSet presAssocID="{F0BAD013-3677-47FC-A2B7-EA5D1871A270}" presName="level2hierChild" presStyleCnt="0"/>
      <dgm:spPr/>
    </dgm:pt>
    <dgm:pt modelId="{9F19E771-41D1-46B0-86BE-4D7B2D247F2E}" type="pres">
      <dgm:prSet presAssocID="{FAFC5E24-1F1D-4499-BD5D-EF80D836B314}" presName="conn2-1" presStyleLbl="parChTrans1D2" presStyleIdx="0" presStyleCnt="2"/>
      <dgm:spPr/>
      <dgm:t>
        <a:bodyPr/>
        <a:lstStyle/>
        <a:p>
          <a:endParaRPr lang="en-US"/>
        </a:p>
      </dgm:t>
    </dgm:pt>
    <dgm:pt modelId="{2AF3D4FF-6A66-431A-8DBC-D2DB4B868211}" type="pres">
      <dgm:prSet presAssocID="{FAFC5E24-1F1D-4499-BD5D-EF80D836B314}" presName="connTx" presStyleLbl="parChTrans1D2" presStyleIdx="0" presStyleCnt="2"/>
      <dgm:spPr/>
      <dgm:t>
        <a:bodyPr/>
        <a:lstStyle/>
        <a:p>
          <a:endParaRPr lang="en-US"/>
        </a:p>
      </dgm:t>
    </dgm:pt>
    <dgm:pt modelId="{831ED8F9-D20E-4CE8-A9DB-7FD98C15B0B1}" type="pres">
      <dgm:prSet presAssocID="{0F69CD63-E789-43C5-BEFF-B3C3B449F707}" presName="root2" presStyleCnt="0"/>
      <dgm:spPr/>
    </dgm:pt>
    <dgm:pt modelId="{36ED5EE2-B5F1-4A37-AE06-D7581FD825C2}" type="pres">
      <dgm:prSet presAssocID="{0F69CD63-E789-43C5-BEFF-B3C3B449F707}" presName="LevelTwoTextNode" presStyleLbl="node2" presStyleIdx="0" presStyleCnt="2">
        <dgm:presLayoutVars>
          <dgm:chPref val="3"/>
        </dgm:presLayoutVars>
      </dgm:prSet>
      <dgm:spPr/>
      <dgm:t>
        <a:bodyPr/>
        <a:lstStyle/>
        <a:p>
          <a:endParaRPr lang="en-US"/>
        </a:p>
      </dgm:t>
    </dgm:pt>
    <dgm:pt modelId="{21A239E7-B002-434A-9D0B-10B35F5B1930}" type="pres">
      <dgm:prSet presAssocID="{0F69CD63-E789-43C5-BEFF-B3C3B449F707}" presName="level3hierChild" presStyleCnt="0"/>
      <dgm:spPr/>
    </dgm:pt>
    <dgm:pt modelId="{5D7E256E-8649-4F5B-9971-BA80A7B87F0A}" type="pres">
      <dgm:prSet presAssocID="{82540501-428F-4E2C-9DBF-66AD51533A67}" presName="conn2-1" presStyleLbl="parChTrans1D2" presStyleIdx="1" presStyleCnt="2"/>
      <dgm:spPr/>
      <dgm:t>
        <a:bodyPr/>
        <a:lstStyle/>
        <a:p>
          <a:endParaRPr lang="en-US"/>
        </a:p>
      </dgm:t>
    </dgm:pt>
    <dgm:pt modelId="{D455D3D1-132B-4F4F-AD2F-3E8016197F94}" type="pres">
      <dgm:prSet presAssocID="{82540501-428F-4E2C-9DBF-66AD51533A67}" presName="connTx" presStyleLbl="parChTrans1D2" presStyleIdx="1" presStyleCnt="2"/>
      <dgm:spPr/>
      <dgm:t>
        <a:bodyPr/>
        <a:lstStyle/>
        <a:p>
          <a:endParaRPr lang="en-US"/>
        </a:p>
      </dgm:t>
    </dgm:pt>
    <dgm:pt modelId="{9B869710-80F6-4E5E-A377-F870A7EABAAF}" type="pres">
      <dgm:prSet presAssocID="{569DA068-CD71-40CA-A9C3-FA6AE629DE33}" presName="root2" presStyleCnt="0"/>
      <dgm:spPr/>
    </dgm:pt>
    <dgm:pt modelId="{03ABA424-8BBF-42BB-9966-8665F7C2807F}" type="pres">
      <dgm:prSet presAssocID="{569DA068-CD71-40CA-A9C3-FA6AE629DE33}" presName="LevelTwoTextNode" presStyleLbl="node2" presStyleIdx="1" presStyleCnt="2">
        <dgm:presLayoutVars>
          <dgm:chPref val="3"/>
        </dgm:presLayoutVars>
      </dgm:prSet>
      <dgm:spPr/>
      <dgm:t>
        <a:bodyPr/>
        <a:lstStyle/>
        <a:p>
          <a:endParaRPr lang="en-US"/>
        </a:p>
      </dgm:t>
    </dgm:pt>
    <dgm:pt modelId="{4BA5BB00-8360-44AE-AA07-9DDEC5E33845}" type="pres">
      <dgm:prSet presAssocID="{569DA068-CD71-40CA-A9C3-FA6AE629DE33}" presName="level3hierChild" presStyleCnt="0"/>
      <dgm:spPr/>
    </dgm:pt>
  </dgm:ptLst>
  <dgm:cxnLst>
    <dgm:cxn modelId="{4029C8C9-0A78-46F9-ACC6-136AADEDB954}" type="presOf" srcId="{F0BAD013-3677-47FC-A2B7-EA5D1871A270}" destId="{6E54F1D7-B9AA-43C7-90D2-6E961F63B437}" srcOrd="0" destOrd="0" presId="urn:microsoft.com/office/officeart/2008/layout/HorizontalMultiLevelHierarchy"/>
    <dgm:cxn modelId="{535B413A-8541-40A7-90D2-2EA9B64BFD53}" type="presOf" srcId="{82540501-428F-4E2C-9DBF-66AD51533A67}" destId="{5D7E256E-8649-4F5B-9971-BA80A7B87F0A}" srcOrd="0" destOrd="0" presId="urn:microsoft.com/office/officeart/2008/layout/HorizontalMultiLevelHierarchy"/>
    <dgm:cxn modelId="{1D9DB449-E200-401D-9D04-B351FDB3D1AA}" type="presOf" srcId="{82540501-428F-4E2C-9DBF-66AD51533A67}" destId="{D455D3D1-132B-4F4F-AD2F-3E8016197F94}" srcOrd="1" destOrd="0" presId="urn:microsoft.com/office/officeart/2008/layout/HorizontalMultiLevelHierarchy"/>
    <dgm:cxn modelId="{9CF3CDC2-A5AE-4E9B-9A18-DB908AEC1C4D}" srcId="{F0BAD013-3677-47FC-A2B7-EA5D1871A270}" destId="{0F69CD63-E789-43C5-BEFF-B3C3B449F707}" srcOrd="0" destOrd="0" parTransId="{FAFC5E24-1F1D-4499-BD5D-EF80D836B314}" sibTransId="{B2F0B936-D997-4894-BC9B-AC1A2E0B463D}"/>
    <dgm:cxn modelId="{176176A2-3A39-44D0-9EAE-28D7CD7C65AD}" type="presOf" srcId="{569DA068-CD71-40CA-A9C3-FA6AE629DE33}" destId="{03ABA424-8BBF-42BB-9966-8665F7C2807F}" srcOrd="0" destOrd="0" presId="urn:microsoft.com/office/officeart/2008/layout/HorizontalMultiLevelHierarchy"/>
    <dgm:cxn modelId="{26174347-E72F-4350-BF1A-9037115C061B}" srcId="{F0BAD013-3677-47FC-A2B7-EA5D1871A270}" destId="{569DA068-CD71-40CA-A9C3-FA6AE629DE33}" srcOrd="1" destOrd="0" parTransId="{82540501-428F-4E2C-9DBF-66AD51533A67}" sibTransId="{08B7BDCA-7EAF-4B01-8748-64EC4307D3F7}"/>
    <dgm:cxn modelId="{F36EAC55-B594-4B27-BE1F-A8F89421B13D}" type="presOf" srcId="{6BCA152A-E4EB-41A5-942A-3A731A6C5532}" destId="{6683A4CC-ECBC-43D0-A9F9-8DA1DBB7C7B8}" srcOrd="0" destOrd="0" presId="urn:microsoft.com/office/officeart/2008/layout/HorizontalMultiLevelHierarchy"/>
    <dgm:cxn modelId="{C9974C3B-FBEB-431E-9EAA-7999A392AAF4}" type="presOf" srcId="{FAFC5E24-1F1D-4499-BD5D-EF80D836B314}" destId="{2AF3D4FF-6A66-431A-8DBC-D2DB4B868211}" srcOrd="1" destOrd="0" presId="urn:microsoft.com/office/officeart/2008/layout/HorizontalMultiLevelHierarchy"/>
    <dgm:cxn modelId="{31A29269-CD27-405F-B69F-EA1468A484D3}" srcId="{6BCA152A-E4EB-41A5-942A-3A731A6C5532}" destId="{F0BAD013-3677-47FC-A2B7-EA5D1871A270}" srcOrd="0" destOrd="0" parTransId="{5DCF6275-80B0-44BD-B594-33A6336DA030}" sibTransId="{C88C1477-4222-4E54-B990-342E9CBFAFA7}"/>
    <dgm:cxn modelId="{A5D8F204-167E-4A72-8EDA-012D5F1865AA}" type="presOf" srcId="{FAFC5E24-1F1D-4499-BD5D-EF80D836B314}" destId="{9F19E771-41D1-46B0-86BE-4D7B2D247F2E}" srcOrd="0" destOrd="0" presId="urn:microsoft.com/office/officeart/2008/layout/HorizontalMultiLevelHierarchy"/>
    <dgm:cxn modelId="{A0A6E23E-875E-47F8-9749-D32DFBD0D8AE}" type="presOf" srcId="{0F69CD63-E789-43C5-BEFF-B3C3B449F707}" destId="{36ED5EE2-B5F1-4A37-AE06-D7581FD825C2}" srcOrd="0" destOrd="0" presId="urn:microsoft.com/office/officeart/2008/layout/HorizontalMultiLevelHierarchy"/>
    <dgm:cxn modelId="{A75B43E7-D63F-4C15-9D9D-071D262DC59E}" type="presParOf" srcId="{6683A4CC-ECBC-43D0-A9F9-8DA1DBB7C7B8}" destId="{98926A59-CFD7-4EBE-AA03-D4E153426433}" srcOrd="0" destOrd="0" presId="urn:microsoft.com/office/officeart/2008/layout/HorizontalMultiLevelHierarchy"/>
    <dgm:cxn modelId="{7820BA87-B4F1-450B-BE7C-1E5FAFE0C15D}" type="presParOf" srcId="{98926A59-CFD7-4EBE-AA03-D4E153426433}" destId="{6E54F1D7-B9AA-43C7-90D2-6E961F63B437}" srcOrd="0" destOrd="0" presId="urn:microsoft.com/office/officeart/2008/layout/HorizontalMultiLevelHierarchy"/>
    <dgm:cxn modelId="{714F5088-34B4-4DB7-81E2-A0096CD990DB}" type="presParOf" srcId="{98926A59-CFD7-4EBE-AA03-D4E153426433}" destId="{1C9E90A7-C9B6-4077-8DCC-90BBF97796BF}" srcOrd="1" destOrd="0" presId="urn:microsoft.com/office/officeart/2008/layout/HorizontalMultiLevelHierarchy"/>
    <dgm:cxn modelId="{74011E2E-3653-4AC1-BE16-786DC1076929}" type="presParOf" srcId="{1C9E90A7-C9B6-4077-8DCC-90BBF97796BF}" destId="{9F19E771-41D1-46B0-86BE-4D7B2D247F2E}" srcOrd="0" destOrd="0" presId="urn:microsoft.com/office/officeart/2008/layout/HorizontalMultiLevelHierarchy"/>
    <dgm:cxn modelId="{6F8F355E-46B0-4E27-84E0-32E2F5B5BDC8}" type="presParOf" srcId="{9F19E771-41D1-46B0-86BE-4D7B2D247F2E}" destId="{2AF3D4FF-6A66-431A-8DBC-D2DB4B868211}" srcOrd="0" destOrd="0" presId="urn:microsoft.com/office/officeart/2008/layout/HorizontalMultiLevelHierarchy"/>
    <dgm:cxn modelId="{5B517B63-46DB-428D-B9A9-77C8FFA9612F}" type="presParOf" srcId="{1C9E90A7-C9B6-4077-8DCC-90BBF97796BF}" destId="{831ED8F9-D20E-4CE8-A9DB-7FD98C15B0B1}" srcOrd="1" destOrd="0" presId="urn:microsoft.com/office/officeart/2008/layout/HorizontalMultiLevelHierarchy"/>
    <dgm:cxn modelId="{342594E3-89FF-403C-ADC8-047EC25A4476}" type="presParOf" srcId="{831ED8F9-D20E-4CE8-A9DB-7FD98C15B0B1}" destId="{36ED5EE2-B5F1-4A37-AE06-D7581FD825C2}" srcOrd="0" destOrd="0" presId="urn:microsoft.com/office/officeart/2008/layout/HorizontalMultiLevelHierarchy"/>
    <dgm:cxn modelId="{078A233C-D388-4665-BDC1-73F5B7868F92}" type="presParOf" srcId="{831ED8F9-D20E-4CE8-A9DB-7FD98C15B0B1}" destId="{21A239E7-B002-434A-9D0B-10B35F5B1930}" srcOrd="1" destOrd="0" presId="urn:microsoft.com/office/officeart/2008/layout/HorizontalMultiLevelHierarchy"/>
    <dgm:cxn modelId="{9FE88C9C-3469-45E9-96A1-019FA009C1FF}" type="presParOf" srcId="{1C9E90A7-C9B6-4077-8DCC-90BBF97796BF}" destId="{5D7E256E-8649-4F5B-9971-BA80A7B87F0A}" srcOrd="2" destOrd="0" presId="urn:microsoft.com/office/officeart/2008/layout/HorizontalMultiLevelHierarchy"/>
    <dgm:cxn modelId="{7E11C8E8-611F-4196-8E5F-940EEA1903BF}" type="presParOf" srcId="{5D7E256E-8649-4F5B-9971-BA80A7B87F0A}" destId="{D455D3D1-132B-4F4F-AD2F-3E8016197F94}" srcOrd="0" destOrd="0" presId="urn:microsoft.com/office/officeart/2008/layout/HorizontalMultiLevelHierarchy"/>
    <dgm:cxn modelId="{5BF131BA-BB3B-496C-A2C8-1BC9EFD6A26D}" type="presParOf" srcId="{1C9E90A7-C9B6-4077-8DCC-90BBF97796BF}" destId="{9B869710-80F6-4E5E-A377-F870A7EABAAF}" srcOrd="3" destOrd="0" presId="urn:microsoft.com/office/officeart/2008/layout/HorizontalMultiLevelHierarchy"/>
    <dgm:cxn modelId="{3C5FB7BA-5563-41E5-B6DC-F8B5BE6C0497}" type="presParOf" srcId="{9B869710-80F6-4E5E-A377-F870A7EABAAF}" destId="{03ABA424-8BBF-42BB-9966-8665F7C2807F}" srcOrd="0" destOrd="0" presId="urn:microsoft.com/office/officeart/2008/layout/HorizontalMultiLevelHierarchy"/>
    <dgm:cxn modelId="{87752AD1-B86D-4EC3-BF6C-693517221494}" type="presParOf" srcId="{9B869710-80F6-4E5E-A377-F870A7EABAAF}" destId="{4BA5BB00-8360-44AE-AA07-9DDEC5E33845}"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E99396-FA15-499E-8EAD-466466433E15}" type="doc">
      <dgm:prSet loTypeId="urn:microsoft.com/office/officeart/2005/8/layout/hList1" loCatId="list" qsTypeId="urn:microsoft.com/office/officeart/2005/8/quickstyle/simple1#10" qsCatId="simple" csTypeId="urn:microsoft.com/office/officeart/2005/8/colors/colorful2" csCatId="colorful" phldr="1"/>
      <dgm:spPr/>
      <dgm:t>
        <a:bodyPr/>
        <a:lstStyle/>
        <a:p>
          <a:endParaRPr lang="en-US"/>
        </a:p>
      </dgm:t>
    </dgm:pt>
    <dgm:pt modelId="{1461A513-0507-4BB1-982F-3ACDE380C1F8}">
      <dgm:prSet phldrT="[Text]" custT="1"/>
      <dgm:spPr/>
      <dgm:t>
        <a:bodyPr/>
        <a:lstStyle/>
        <a:p>
          <a:r>
            <a:rPr lang="ro-RO" sz="2400" dirty="0" smtClean="0"/>
            <a:t>Actualizare</a:t>
          </a:r>
          <a:endParaRPr lang="en-US" sz="2400" dirty="0"/>
        </a:p>
      </dgm:t>
    </dgm:pt>
    <dgm:pt modelId="{0295F494-8199-4580-B4F3-12F663BBF640}" type="parTrans" cxnId="{13501B1A-D243-481B-A32C-C572862B8689}">
      <dgm:prSet/>
      <dgm:spPr/>
      <dgm:t>
        <a:bodyPr/>
        <a:lstStyle/>
        <a:p>
          <a:endParaRPr lang="en-US"/>
        </a:p>
      </dgm:t>
    </dgm:pt>
    <dgm:pt modelId="{FC3301FD-7124-4558-80D7-FF232D273FE2}" type="sibTrans" cxnId="{13501B1A-D243-481B-A32C-C572862B8689}">
      <dgm:prSet/>
      <dgm:spPr/>
      <dgm:t>
        <a:bodyPr/>
        <a:lstStyle/>
        <a:p>
          <a:endParaRPr lang="en-US"/>
        </a:p>
      </dgm:t>
    </dgm:pt>
    <dgm:pt modelId="{CF097607-9901-4856-A933-38412D313A30}">
      <dgm:prSet phldrT="[Text]"/>
      <dgm:spPr/>
      <dgm:t>
        <a:bodyPr/>
        <a:lstStyle/>
        <a:p>
          <a:r>
            <a:rPr lang="ro-RO" altLang="ro-RO" smtClean="0">
              <a:latin typeface="Times New Roman" panose="02020603050405020304" pitchFamily="18" charset="0"/>
            </a:rPr>
            <a:t>schimbarea persoanelor nominalizate în plan, care au atribuţii în ceea ce priveşte conducerea şi coordonarea acţiunilor de intervenţie, precum şi privind notificarea şi informarea;</a:t>
          </a:r>
          <a:endParaRPr lang="en-US" dirty="0"/>
        </a:p>
      </dgm:t>
    </dgm:pt>
    <dgm:pt modelId="{D6A0EDC2-D585-4A21-917E-FB4B73F379AC}" type="parTrans" cxnId="{2FE11B32-72CD-41EE-85E8-55E8A9268536}">
      <dgm:prSet/>
      <dgm:spPr/>
      <dgm:t>
        <a:bodyPr/>
        <a:lstStyle/>
        <a:p>
          <a:endParaRPr lang="en-US"/>
        </a:p>
      </dgm:t>
    </dgm:pt>
    <dgm:pt modelId="{082BBFA7-FD9F-493F-87A1-15680696ED2E}" type="sibTrans" cxnId="{2FE11B32-72CD-41EE-85E8-55E8A9268536}">
      <dgm:prSet/>
      <dgm:spPr/>
      <dgm:t>
        <a:bodyPr/>
        <a:lstStyle/>
        <a:p>
          <a:endParaRPr lang="en-US"/>
        </a:p>
      </dgm:t>
    </dgm:pt>
    <dgm:pt modelId="{37AAA26F-CBBA-4942-83C3-4AB999C1A0C1}">
      <dgm:prSet phldrT="[Text]" custT="1"/>
      <dgm:spPr/>
      <dgm:t>
        <a:bodyPr/>
        <a:lstStyle/>
        <a:p>
          <a:r>
            <a:rPr lang="ro-RO" sz="2400" dirty="0" smtClean="0"/>
            <a:t>Revizuire </a:t>
          </a:r>
          <a:endParaRPr lang="en-US" sz="2400" dirty="0"/>
        </a:p>
      </dgm:t>
    </dgm:pt>
    <dgm:pt modelId="{488B7CC5-D5D8-4DCF-89E3-84853B034C30}" type="parTrans" cxnId="{18E09ECF-6649-42BD-A693-2F06DD8E8E86}">
      <dgm:prSet/>
      <dgm:spPr/>
      <dgm:t>
        <a:bodyPr/>
        <a:lstStyle/>
        <a:p>
          <a:endParaRPr lang="en-US"/>
        </a:p>
      </dgm:t>
    </dgm:pt>
    <dgm:pt modelId="{43EB8778-4411-4248-97A2-9C3DDB3466E8}" type="sibTrans" cxnId="{18E09ECF-6649-42BD-A693-2F06DD8E8E86}">
      <dgm:prSet/>
      <dgm:spPr/>
      <dgm:t>
        <a:bodyPr/>
        <a:lstStyle/>
        <a:p>
          <a:endParaRPr lang="en-US"/>
        </a:p>
      </dgm:t>
    </dgm:pt>
    <dgm:pt modelId="{67BFCFCD-C1F3-4057-B47F-F7FC1D840AE4}">
      <dgm:prSet phldrT="[Text]"/>
      <dgm:spPr/>
      <dgm:t>
        <a:bodyPr/>
        <a:lstStyle/>
        <a:p>
          <a:r>
            <a:rPr lang="ro-RO" altLang="ro-RO" dirty="0" smtClean="0">
              <a:latin typeface="Times New Roman" panose="02020603050405020304" pitchFamily="18" charset="0"/>
            </a:rPr>
            <a:t>caracteristicile surselor de risc;</a:t>
          </a:r>
          <a:endParaRPr lang="en-US" dirty="0"/>
        </a:p>
      </dgm:t>
    </dgm:pt>
    <dgm:pt modelId="{C4BF2321-4EF3-4401-8AA1-9B719F2F7F90}" type="parTrans" cxnId="{4F699387-B364-4262-9429-492D066BBDFF}">
      <dgm:prSet/>
      <dgm:spPr/>
      <dgm:t>
        <a:bodyPr/>
        <a:lstStyle/>
        <a:p>
          <a:endParaRPr lang="en-US"/>
        </a:p>
      </dgm:t>
    </dgm:pt>
    <dgm:pt modelId="{9A8F855E-240E-4E1C-AE6B-D95C8BB31A87}" type="sibTrans" cxnId="{4F699387-B364-4262-9429-492D066BBDFF}">
      <dgm:prSet/>
      <dgm:spPr/>
      <dgm:t>
        <a:bodyPr/>
        <a:lstStyle/>
        <a:p>
          <a:endParaRPr lang="en-US"/>
        </a:p>
      </dgm:t>
    </dgm:pt>
    <dgm:pt modelId="{F13D3542-2F31-46D5-B88D-77434E76A2BA}">
      <dgm:prSet/>
      <dgm:spPr/>
      <dgm:t>
        <a:bodyPr/>
        <a:lstStyle/>
        <a:p>
          <a:r>
            <a:rPr lang="ro-RO" altLang="ro-RO" dirty="0" smtClean="0">
              <a:latin typeface="Times New Roman" panose="02020603050405020304" pitchFamily="18" charset="0"/>
            </a:rPr>
            <a:t>schimbarea adreselor, numerelor de telefon, fax, e-mail, etc. ale </a:t>
          </a:r>
          <a:r>
            <a:rPr lang="ro-RO" altLang="ro-RO" dirty="0" err="1" smtClean="0">
              <a:latin typeface="Times New Roman" panose="02020603050405020304" pitchFamily="18" charset="0"/>
            </a:rPr>
            <a:t>entităţilor</a:t>
          </a:r>
          <a:r>
            <a:rPr lang="ro-RO" altLang="ro-RO" dirty="0" smtClean="0">
              <a:latin typeface="Times New Roman" panose="02020603050405020304" pitchFamily="18" charset="0"/>
            </a:rPr>
            <a:t> nominalizate în plan;</a:t>
          </a:r>
          <a:endParaRPr lang="ro-RO" altLang="ro-RO" dirty="0">
            <a:latin typeface="Times New Roman" panose="02020603050405020304" pitchFamily="18" charset="0"/>
          </a:endParaRPr>
        </a:p>
      </dgm:t>
    </dgm:pt>
    <dgm:pt modelId="{28EB2764-7E7F-46EA-B27B-C1C559A2F5B6}" type="parTrans" cxnId="{448D41A9-AEE0-4D26-AA96-C1D2E13A37ED}">
      <dgm:prSet/>
      <dgm:spPr/>
      <dgm:t>
        <a:bodyPr/>
        <a:lstStyle/>
        <a:p>
          <a:endParaRPr lang="en-US"/>
        </a:p>
      </dgm:t>
    </dgm:pt>
    <dgm:pt modelId="{DC0776D3-87E9-4383-9CAC-A6B676AA7CB5}" type="sibTrans" cxnId="{448D41A9-AEE0-4D26-AA96-C1D2E13A37ED}">
      <dgm:prSet/>
      <dgm:spPr/>
      <dgm:t>
        <a:bodyPr/>
        <a:lstStyle/>
        <a:p>
          <a:endParaRPr lang="en-US"/>
        </a:p>
      </dgm:t>
    </dgm:pt>
    <dgm:pt modelId="{957D1FB7-662C-4656-823D-618F231D2A0C}">
      <dgm:prSet/>
      <dgm:spPr/>
      <dgm:t>
        <a:bodyPr/>
        <a:lstStyle/>
        <a:p>
          <a:r>
            <a:rPr lang="ro-RO" altLang="ro-RO" smtClean="0">
              <a:latin typeface="Times New Roman" panose="02020603050405020304" pitchFamily="18" charset="0"/>
            </a:rPr>
            <a:t>modificări în situaţiile cu existentul de resurse umane şi materiale.</a:t>
          </a:r>
          <a:endParaRPr lang="ro-RO" altLang="ro-RO" b="1" dirty="0">
            <a:latin typeface="Times New Roman" panose="02020603050405020304" pitchFamily="18" charset="0"/>
          </a:endParaRPr>
        </a:p>
      </dgm:t>
    </dgm:pt>
    <dgm:pt modelId="{F74EB1AF-FB98-401E-A853-CC0F453B3339}" type="parTrans" cxnId="{251A45E5-46AB-4B89-9B60-A0BE4F162A58}">
      <dgm:prSet/>
      <dgm:spPr/>
      <dgm:t>
        <a:bodyPr/>
        <a:lstStyle/>
        <a:p>
          <a:endParaRPr lang="en-US"/>
        </a:p>
      </dgm:t>
    </dgm:pt>
    <dgm:pt modelId="{6664723B-A902-4262-823B-5DF4AD8BCE07}" type="sibTrans" cxnId="{251A45E5-46AB-4B89-9B60-A0BE4F162A58}">
      <dgm:prSet/>
      <dgm:spPr/>
      <dgm:t>
        <a:bodyPr/>
        <a:lstStyle/>
        <a:p>
          <a:endParaRPr lang="en-US"/>
        </a:p>
      </dgm:t>
    </dgm:pt>
    <dgm:pt modelId="{F8B3491F-5BF3-4664-B474-1F188947470E}">
      <dgm:prSet/>
      <dgm:spPr/>
      <dgm:t>
        <a:bodyPr/>
        <a:lstStyle/>
        <a:p>
          <a:r>
            <a:rPr lang="ro-RO" altLang="ro-RO" smtClean="0">
              <a:latin typeface="Times New Roman" panose="02020603050405020304" pitchFamily="18" charset="0"/>
            </a:rPr>
            <a:t>structura organizatorică de personal;</a:t>
          </a:r>
          <a:endParaRPr lang="ro-RO" altLang="ro-RO" dirty="0">
            <a:latin typeface="Times New Roman" panose="02020603050405020304" pitchFamily="18" charset="0"/>
          </a:endParaRPr>
        </a:p>
      </dgm:t>
    </dgm:pt>
    <dgm:pt modelId="{326F69F2-28CE-485F-8715-4C082D940427}" type="parTrans" cxnId="{5DC4E55F-54C9-4D39-BE02-239D12413174}">
      <dgm:prSet/>
      <dgm:spPr/>
      <dgm:t>
        <a:bodyPr/>
        <a:lstStyle/>
        <a:p>
          <a:endParaRPr lang="en-US"/>
        </a:p>
      </dgm:t>
    </dgm:pt>
    <dgm:pt modelId="{CC7736EE-F82D-4D47-9396-1BE393DCCA3C}" type="sibTrans" cxnId="{5DC4E55F-54C9-4D39-BE02-239D12413174}">
      <dgm:prSet/>
      <dgm:spPr/>
      <dgm:t>
        <a:bodyPr/>
        <a:lstStyle/>
        <a:p>
          <a:endParaRPr lang="en-US"/>
        </a:p>
      </dgm:t>
    </dgm:pt>
    <dgm:pt modelId="{40E6C2D4-EBC0-4917-A9DB-2638E09AF442}">
      <dgm:prSet/>
      <dgm:spPr/>
      <dgm:t>
        <a:bodyPr/>
        <a:lstStyle/>
        <a:p>
          <a:r>
            <a:rPr lang="ro-RO" altLang="ro-RO" smtClean="0">
              <a:latin typeface="Times New Roman" panose="02020603050405020304" pitchFamily="18" charset="0"/>
            </a:rPr>
            <a:t>realizarea cooperării;</a:t>
          </a:r>
          <a:endParaRPr lang="ro-RO" altLang="ro-RO" dirty="0">
            <a:latin typeface="Times New Roman" panose="02020603050405020304" pitchFamily="18" charset="0"/>
          </a:endParaRPr>
        </a:p>
      </dgm:t>
    </dgm:pt>
    <dgm:pt modelId="{76B4E4CC-C482-4F3B-8F13-FECB0EC9BB87}" type="parTrans" cxnId="{2826BF37-467B-4259-AAC1-46E222D33BE1}">
      <dgm:prSet/>
      <dgm:spPr/>
      <dgm:t>
        <a:bodyPr/>
        <a:lstStyle/>
        <a:p>
          <a:endParaRPr lang="en-US"/>
        </a:p>
      </dgm:t>
    </dgm:pt>
    <dgm:pt modelId="{DF2AC220-7DFF-44CA-8792-AA813E3698F2}" type="sibTrans" cxnId="{2826BF37-467B-4259-AAC1-46E222D33BE1}">
      <dgm:prSet/>
      <dgm:spPr/>
      <dgm:t>
        <a:bodyPr/>
        <a:lstStyle/>
        <a:p>
          <a:endParaRPr lang="en-US"/>
        </a:p>
      </dgm:t>
    </dgm:pt>
    <dgm:pt modelId="{8CCC76F6-6D68-4382-B1FE-064510D848D7}">
      <dgm:prSet/>
      <dgm:spPr/>
      <dgm:t>
        <a:bodyPr/>
        <a:lstStyle/>
        <a:p>
          <a:r>
            <a:rPr lang="ro-RO" altLang="ro-RO" smtClean="0">
              <a:latin typeface="Times New Roman" panose="02020603050405020304" pitchFamily="18" charset="0"/>
            </a:rPr>
            <a:t>concepţia aplicării planului;</a:t>
          </a:r>
          <a:endParaRPr lang="ro-RO" altLang="ro-RO" dirty="0">
            <a:latin typeface="Times New Roman" panose="02020603050405020304" pitchFamily="18" charset="0"/>
          </a:endParaRPr>
        </a:p>
      </dgm:t>
    </dgm:pt>
    <dgm:pt modelId="{1E414BB2-50E6-4E4F-AD5D-AD916B6BCDD5}" type="parTrans" cxnId="{A9021D21-C80B-4009-9DDD-B5CF2CDFBC8C}">
      <dgm:prSet/>
      <dgm:spPr/>
      <dgm:t>
        <a:bodyPr/>
        <a:lstStyle/>
        <a:p>
          <a:endParaRPr lang="en-US"/>
        </a:p>
      </dgm:t>
    </dgm:pt>
    <dgm:pt modelId="{036B04C1-D89E-4796-B487-174D1AF9E649}" type="sibTrans" cxnId="{A9021D21-C80B-4009-9DDD-B5CF2CDFBC8C}">
      <dgm:prSet/>
      <dgm:spPr/>
      <dgm:t>
        <a:bodyPr/>
        <a:lstStyle/>
        <a:p>
          <a:endParaRPr lang="en-US"/>
        </a:p>
      </dgm:t>
    </dgm:pt>
    <dgm:pt modelId="{6F6689A2-41CC-4445-8A1A-700E9FEE3695}">
      <dgm:prSet/>
      <dgm:spPr/>
      <dgm:t>
        <a:bodyPr/>
        <a:lstStyle/>
        <a:p>
          <a:r>
            <a:rPr lang="ro-RO" altLang="ro-RO" smtClean="0">
              <a:latin typeface="Times New Roman" panose="02020603050405020304" pitchFamily="18" charset="0"/>
            </a:rPr>
            <a:t>tehnologia şi sistemele de siguranţă şi de răspuns la accidentele pe amplasament;</a:t>
          </a:r>
          <a:endParaRPr lang="ro-RO" altLang="ro-RO" dirty="0">
            <a:latin typeface="Times New Roman" panose="02020603050405020304" pitchFamily="18" charset="0"/>
          </a:endParaRPr>
        </a:p>
      </dgm:t>
    </dgm:pt>
    <dgm:pt modelId="{C3D2292D-F0AD-4460-BCF4-9CB5CB6753CC}" type="parTrans" cxnId="{5ED6B662-2F7F-4A2D-A262-AC1E5FF3D5EA}">
      <dgm:prSet/>
      <dgm:spPr/>
      <dgm:t>
        <a:bodyPr/>
        <a:lstStyle/>
        <a:p>
          <a:endParaRPr lang="en-US"/>
        </a:p>
      </dgm:t>
    </dgm:pt>
    <dgm:pt modelId="{B2564AB0-4BCE-4582-904C-572FEB692AEB}" type="sibTrans" cxnId="{5ED6B662-2F7F-4A2D-A262-AC1E5FF3D5EA}">
      <dgm:prSet/>
      <dgm:spPr/>
      <dgm:t>
        <a:bodyPr/>
        <a:lstStyle/>
        <a:p>
          <a:endParaRPr lang="en-US"/>
        </a:p>
      </dgm:t>
    </dgm:pt>
    <dgm:pt modelId="{6C9E9FCD-9424-4870-A4EB-85AE0715BA17}">
      <dgm:prSet/>
      <dgm:spPr/>
      <dgm:t>
        <a:bodyPr/>
        <a:lstStyle/>
        <a:p>
          <a:r>
            <a:rPr lang="ro-RO" altLang="ro-RO" smtClean="0">
              <a:latin typeface="Times New Roman" panose="02020603050405020304" pitchFamily="18" charset="0"/>
            </a:rPr>
            <a:t>cunoştinţele tehnico-ştiinţifice în domeniu;</a:t>
          </a:r>
          <a:endParaRPr lang="ro-RO" altLang="ro-RO" dirty="0">
            <a:latin typeface="Times New Roman" panose="02020603050405020304" pitchFamily="18" charset="0"/>
          </a:endParaRPr>
        </a:p>
      </dgm:t>
    </dgm:pt>
    <dgm:pt modelId="{B956791F-F2DC-45C2-98C9-BC7F3BE491FD}" type="parTrans" cxnId="{26DBF8D4-71EC-47F6-8F80-3B9C81A3A394}">
      <dgm:prSet/>
      <dgm:spPr/>
      <dgm:t>
        <a:bodyPr/>
        <a:lstStyle/>
        <a:p>
          <a:endParaRPr lang="en-US"/>
        </a:p>
      </dgm:t>
    </dgm:pt>
    <dgm:pt modelId="{216B0342-ECE0-46E5-A55B-605F0E47742C}" type="sibTrans" cxnId="{26DBF8D4-71EC-47F6-8F80-3B9C81A3A394}">
      <dgm:prSet/>
      <dgm:spPr/>
      <dgm:t>
        <a:bodyPr/>
        <a:lstStyle/>
        <a:p>
          <a:endParaRPr lang="en-US"/>
        </a:p>
      </dgm:t>
    </dgm:pt>
    <dgm:pt modelId="{1E071816-C9BD-4F21-92D8-B32088D543E8}">
      <dgm:prSet/>
      <dgm:spPr/>
      <dgm:t>
        <a:bodyPr/>
        <a:lstStyle/>
        <a:p>
          <a:r>
            <a:rPr lang="ro-RO" altLang="ro-RO" dirty="0" err="1" smtClean="0">
              <a:latin typeface="Times New Roman" panose="02020603050405020304" pitchFamily="18" charset="0"/>
            </a:rPr>
            <a:t>instalaţii</a:t>
          </a:r>
          <a:r>
            <a:rPr lang="ro-RO" altLang="ro-RO" dirty="0" smtClean="0">
              <a:latin typeface="Times New Roman" panose="02020603050405020304" pitchFamily="18" charset="0"/>
            </a:rPr>
            <a:t>, amplasament, zone de depozitare, procese, ori ca urmare a unor modificări ale naturii, clasificării sau a </a:t>
          </a:r>
          <a:r>
            <a:rPr lang="ro-RO" altLang="ro-RO" dirty="0" err="1" smtClean="0">
              <a:latin typeface="Times New Roman" panose="02020603050405020304" pitchFamily="18" charset="0"/>
            </a:rPr>
            <a:t>cantităţii</a:t>
          </a:r>
          <a:r>
            <a:rPr lang="ro-RO" altLang="ro-RO" dirty="0" smtClean="0">
              <a:latin typeface="Times New Roman" panose="02020603050405020304" pitchFamily="18" charset="0"/>
            </a:rPr>
            <a:t> </a:t>
          </a:r>
          <a:r>
            <a:rPr lang="ro-RO" altLang="ro-RO" dirty="0" err="1" smtClean="0">
              <a:latin typeface="Times New Roman" panose="02020603050405020304" pitchFamily="18" charset="0"/>
            </a:rPr>
            <a:t>substanţelor</a:t>
          </a:r>
          <a:r>
            <a:rPr lang="ro-RO" altLang="ro-RO" dirty="0" smtClean="0">
              <a:latin typeface="Times New Roman" panose="02020603050405020304" pitchFamily="18" charset="0"/>
            </a:rPr>
            <a:t> periculoase utilizate</a:t>
          </a:r>
          <a:endParaRPr lang="ro-RO" altLang="ro-RO" b="1" dirty="0">
            <a:latin typeface="Times New Roman" panose="02020603050405020304" pitchFamily="18" charset="0"/>
          </a:endParaRPr>
        </a:p>
      </dgm:t>
    </dgm:pt>
    <dgm:pt modelId="{18C57B24-2002-4A67-95CD-6DE698132F97}" type="parTrans" cxnId="{3BA0F196-2763-4D7D-B798-C314D6555003}">
      <dgm:prSet/>
      <dgm:spPr/>
      <dgm:t>
        <a:bodyPr/>
        <a:lstStyle/>
        <a:p>
          <a:endParaRPr lang="en-US"/>
        </a:p>
      </dgm:t>
    </dgm:pt>
    <dgm:pt modelId="{2A55835B-B634-4BB2-BEF1-65B9BECC7543}" type="sibTrans" cxnId="{3BA0F196-2763-4D7D-B798-C314D6555003}">
      <dgm:prSet/>
      <dgm:spPr/>
      <dgm:t>
        <a:bodyPr/>
        <a:lstStyle/>
        <a:p>
          <a:endParaRPr lang="en-US"/>
        </a:p>
      </dgm:t>
    </dgm:pt>
    <dgm:pt modelId="{AFAD5DC7-E4DF-4AEB-8D27-D76C5DD57BCD}" type="pres">
      <dgm:prSet presAssocID="{E9E99396-FA15-499E-8EAD-466466433E15}" presName="Name0" presStyleCnt="0">
        <dgm:presLayoutVars>
          <dgm:dir/>
          <dgm:animLvl val="lvl"/>
          <dgm:resizeHandles val="exact"/>
        </dgm:presLayoutVars>
      </dgm:prSet>
      <dgm:spPr/>
      <dgm:t>
        <a:bodyPr/>
        <a:lstStyle/>
        <a:p>
          <a:endParaRPr lang="en-US"/>
        </a:p>
      </dgm:t>
    </dgm:pt>
    <dgm:pt modelId="{D6387063-589E-40D7-8725-9F0D05DDA238}" type="pres">
      <dgm:prSet presAssocID="{1461A513-0507-4BB1-982F-3ACDE380C1F8}" presName="composite" presStyleCnt="0"/>
      <dgm:spPr/>
    </dgm:pt>
    <dgm:pt modelId="{8008BBD3-8D9F-4312-B661-9D2C7D65B056}" type="pres">
      <dgm:prSet presAssocID="{1461A513-0507-4BB1-982F-3ACDE380C1F8}" presName="parTx" presStyleLbl="alignNode1" presStyleIdx="0" presStyleCnt="2">
        <dgm:presLayoutVars>
          <dgm:chMax val="0"/>
          <dgm:chPref val="0"/>
          <dgm:bulletEnabled val="1"/>
        </dgm:presLayoutVars>
      </dgm:prSet>
      <dgm:spPr/>
      <dgm:t>
        <a:bodyPr/>
        <a:lstStyle/>
        <a:p>
          <a:endParaRPr lang="en-US"/>
        </a:p>
      </dgm:t>
    </dgm:pt>
    <dgm:pt modelId="{318E4A07-81AB-4021-B878-3B4BAB32F98B}" type="pres">
      <dgm:prSet presAssocID="{1461A513-0507-4BB1-982F-3ACDE380C1F8}" presName="desTx" presStyleLbl="alignAccFollowNode1" presStyleIdx="0" presStyleCnt="2">
        <dgm:presLayoutVars>
          <dgm:bulletEnabled val="1"/>
        </dgm:presLayoutVars>
      </dgm:prSet>
      <dgm:spPr/>
      <dgm:t>
        <a:bodyPr/>
        <a:lstStyle/>
        <a:p>
          <a:endParaRPr lang="en-US"/>
        </a:p>
      </dgm:t>
    </dgm:pt>
    <dgm:pt modelId="{5D3BADE5-B8F1-4F24-9D05-E9FDF62DFD8D}" type="pres">
      <dgm:prSet presAssocID="{FC3301FD-7124-4558-80D7-FF232D273FE2}" presName="space" presStyleCnt="0"/>
      <dgm:spPr/>
    </dgm:pt>
    <dgm:pt modelId="{467FF1F3-8BF3-49F4-9E82-7BD4ED3A03BA}" type="pres">
      <dgm:prSet presAssocID="{37AAA26F-CBBA-4942-83C3-4AB999C1A0C1}" presName="composite" presStyleCnt="0"/>
      <dgm:spPr/>
    </dgm:pt>
    <dgm:pt modelId="{E349D1AC-4752-4697-9D85-381873DFB92D}" type="pres">
      <dgm:prSet presAssocID="{37AAA26F-CBBA-4942-83C3-4AB999C1A0C1}" presName="parTx" presStyleLbl="alignNode1" presStyleIdx="1" presStyleCnt="2">
        <dgm:presLayoutVars>
          <dgm:chMax val="0"/>
          <dgm:chPref val="0"/>
          <dgm:bulletEnabled val="1"/>
        </dgm:presLayoutVars>
      </dgm:prSet>
      <dgm:spPr/>
      <dgm:t>
        <a:bodyPr/>
        <a:lstStyle/>
        <a:p>
          <a:endParaRPr lang="en-US"/>
        </a:p>
      </dgm:t>
    </dgm:pt>
    <dgm:pt modelId="{3350A9B2-E0EB-42D7-845A-D51F585F4E82}" type="pres">
      <dgm:prSet presAssocID="{37AAA26F-CBBA-4942-83C3-4AB999C1A0C1}" presName="desTx" presStyleLbl="alignAccFollowNode1" presStyleIdx="1" presStyleCnt="2">
        <dgm:presLayoutVars>
          <dgm:bulletEnabled val="1"/>
        </dgm:presLayoutVars>
      </dgm:prSet>
      <dgm:spPr/>
      <dgm:t>
        <a:bodyPr/>
        <a:lstStyle/>
        <a:p>
          <a:endParaRPr lang="en-US"/>
        </a:p>
      </dgm:t>
    </dgm:pt>
  </dgm:ptLst>
  <dgm:cxnLst>
    <dgm:cxn modelId="{B8C7A37E-1E49-46CF-B04E-55545E1CAD60}" type="presOf" srcId="{1461A513-0507-4BB1-982F-3ACDE380C1F8}" destId="{8008BBD3-8D9F-4312-B661-9D2C7D65B056}" srcOrd="0" destOrd="0" presId="urn:microsoft.com/office/officeart/2005/8/layout/hList1"/>
    <dgm:cxn modelId="{030B376C-32DB-4A78-927D-CE9D78D121FC}" type="presOf" srcId="{F8B3491F-5BF3-4664-B474-1F188947470E}" destId="{3350A9B2-E0EB-42D7-845A-D51F585F4E82}" srcOrd="0" destOrd="1" presId="urn:microsoft.com/office/officeart/2005/8/layout/hList1"/>
    <dgm:cxn modelId="{4F699387-B364-4262-9429-492D066BBDFF}" srcId="{37AAA26F-CBBA-4942-83C3-4AB999C1A0C1}" destId="{67BFCFCD-C1F3-4057-B47F-F7FC1D840AE4}" srcOrd="0" destOrd="0" parTransId="{C4BF2321-4EF3-4401-8AA1-9B719F2F7F90}" sibTransId="{9A8F855E-240E-4E1C-AE6B-D95C8BB31A87}"/>
    <dgm:cxn modelId="{A1C48644-13CF-4286-BC7B-80FBDF3A27A5}" type="presOf" srcId="{6F6689A2-41CC-4445-8A1A-700E9FEE3695}" destId="{3350A9B2-E0EB-42D7-845A-D51F585F4E82}" srcOrd="0" destOrd="4" presId="urn:microsoft.com/office/officeart/2005/8/layout/hList1"/>
    <dgm:cxn modelId="{2826BF37-467B-4259-AAC1-46E222D33BE1}" srcId="{37AAA26F-CBBA-4942-83C3-4AB999C1A0C1}" destId="{40E6C2D4-EBC0-4917-A9DB-2638E09AF442}" srcOrd="2" destOrd="0" parTransId="{76B4E4CC-C482-4F3B-8F13-FECB0EC9BB87}" sibTransId="{DF2AC220-7DFF-44CA-8792-AA813E3698F2}"/>
    <dgm:cxn modelId="{E21E6600-9180-4EA6-826F-31E2C22FB2D4}" type="presOf" srcId="{67BFCFCD-C1F3-4057-B47F-F7FC1D840AE4}" destId="{3350A9B2-E0EB-42D7-845A-D51F585F4E82}" srcOrd="0" destOrd="0" presId="urn:microsoft.com/office/officeart/2005/8/layout/hList1"/>
    <dgm:cxn modelId="{C9BD2388-01BD-4371-8D17-26E2A2EAB7DC}" type="presOf" srcId="{1E071816-C9BD-4F21-92D8-B32088D543E8}" destId="{3350A9B2-E0EB-42D7-845A-D51F585F4E82}" srcOrd="0" destOrd="6" presId="urn:microsoft.com/office/officeart/2005/8/layout/hList1"/>
    <dgm:cxn modelId="{251A45E5-46AB-4B89-9B60-A0BE4F162A58}" srcId="{1461A513-0507-4BB1-982F-3ACDE380C1F8}" destId="{957D1FB7-662C-4656-823D-618F231D2A0C}" srcOrd="2" destOrd="0" parTransId="{F74EB1AF-FB98-401E-A853-CC0F453B3339}" sibTransId="{6664723B-A902-4262-823B-5DF4AD8BCE07}"/>
    <dgm:cxn modelId="{18E09ECF-6649-42BD-A693-2F06DD8E8E86}" srcId="{E9E99396-FA15-499E-8EAD-466466433E15}" destId="{37AAA26F-CBBA-4942-83C3-4AB999C1A0C1}" srcOrd="1" destOrd="0" parTransId="{488B7CC5-D5D8-4DCF-89E3-84853B034C30}" sibTransId="{43EB8778-4411-4248-97A2-9C3DDB3466E8}"/>
    <dgm:cxn modelId="{B7ECD189-9E5C-4910-A8BA-3C4BF5B2B354}" type="presOf" srcId="{957D1FB7-662C-4656-823D-618F231D2A0C}" destId="{318E4A07-81AB-4021-B878-3B4BAB32F98B}" srcOrd="0" destOrd="2" presId="urn:microsoft.com/office/officeart/2005/8/layout/hList1"/>
    <dgm:cxn modelId="{E292C17A-CE08-40CE-85EA-3BEEBCA06F40}" type="presOf" srcId="{8CCC76F6-6D68-4382-B1FE-064510D848D7}" destId="{3350A9B2-E0EB-42D7-845A-D51F585F4E82}" srcOrd="0" destOrd="3" presId="urn:microsoft.com/office/officeart/2005/8/layout/hList1"/>
    <dgm:cxn modelId="{5ED6B662-2F7F-4A2D-A262-AC1E5FF3D5EA}" srcId="{37AAA26F-CBBA-4942-83C3-4AB999C1A0C1}" destId="{6F6689A2-41CC-4445-8A1A-700E9FEE3695}" srcOrd="4" destOrd="0" parTransId="{C3D2292D-F0AD-4460-BCF4-9CB5CB6753CC}" sibTransId="{B2564AB0-4BCE-4582-904C-572FEB692AEB}"/>
    <dgm:cxn modelId="{448D41A9-AEE0-4D26-AA96-C1D2E13A37ED}" srcId="{1461A513-0507-4BB1-982F-3ACDE380C1F8}" destId="{F13D3542-2F31-46D5-B88D-77434E76A2BA}" srcOrd="1" destOrd="0" parTransId="{28EB2764-7E7F-46EA-B27B-C1C559A2F5B6}" sibTransId="{DC0776D3-87E9-4383-9CAC-A6B676AA7CB5}"/>
    <dgm:cxn modelId="{AB7E449C-7807-42E9-B2D4-8675E9ED94B2}" type="presOf" srcId="{37AAA26F-CBBA-4942-83C3-4AB999C1A0C1}" destId="{E349D1AC-4752-4697-9D85-381873DFB92D}" srcOrd="0" destOrd="0" presId="urn:microsoft.com/office/officeart/2005/8/layout/hList1"/>
    <dgm:cxn modelId="{5DC4E55F-54C9-4D39-BE02-239D12413174}" srcId="{37AAA26F-CBBA-4942-83C3-4AB999C1A0C1}" destId="{F8B3491F-5BF3-4664-B474-1F188947470E}" srcOrd="1" destOrd="0" parTransId="{326F69F2-28CE-485F-8715-4C082D940427}" sibTransId="{CC7736EE-F82D-4D47-9396-1BE393DCCA3C}"/>
    <dgm:cxn modelId="{DF5148B4-FA4F-4D5D-8145-0064A026BB17}" type="presOf" srcId="{40E6C2D4-EBC0-4917-A9DB-2638E09AF442}" destId="{3350A9B2-E0EB-42D7-845A-D51F585F4E82}" srcOrd="0" destOrd="2" presId="urn:microsoft.com/office/officeart/2005/8/layout/hList1"/>
    <dgm:cxn modelId="{D80603CB-EA58-4C83-90DB-E3B9B596A199}" type="presOf" srcId="{CF097607-9901-4856-A933-38412D313A30}" destId="{318E4A07-81AB-4021-B878-3B4BAB32F98B}" srcOrd="0" destOrd="0" presId="urn:microsoft.com/office/officeart/2005/8/layout/hList1"/>
    <dgm:cxn modelId="{CF0E862A-733D-45AB-A9CD-DC1163BAE0F7}" type="presOf" srcId="{6C9E9FCD-9424-4870-A4EB-85AE0715BA17}" destId="{3350A9B2-E0EB-42D7-845A-D51F585F4E82}" srcOrd="0" destOrd="5" presId="urn:microsoft.com/office/officeart/2005/8/layout/hList1"/>
    <dgm:cxn modelId="{26DBF8D4-71EC-47F6-8F80-3B9C81A3A394}" srcId="{37AAA26F-CBBA-4942-83C3-4AB999C1A0C1}" destId="{6C9E9FCD-9424-4870-A4EB-85AE0715BA17}" srcOrd="5" destOrd="0" parTransId="{B956791F-F2DC-45C2-98C9-BC7F3BE491FD}" sibTransId="{216B0342-ECE0-46E5-A55B-605F0E47742C}"/>
    <dgm:cxn modelId="{0B293AD6-673A-4F06-B246-9EAEA55136A6}" type="presOf" srcId="{F13D3542-2F31-46D5-B88D-77434E76A2BA}" destId="{318E4A07-81AB-4021-B878-3B4BAB32F98B}" srcOrd="0" destOrd="1" presId="urn:microsoft.com/office/officeart/2005/8/layout/hList1"/>
    <dgm:cxn modelId="{58400E74-5C36-4774-AEE5-E54E26AE493D}" type="presOf" srcId="{E9E99396-FA15-499E-8EAD-466466433E15}" destId="{AFAD5DC7-E4DF-4AEB-8D27-D76C5DD57BCD}" srcOrd="0" destOrd="0" presId="urn:microsoft.com/office/officeart/2005/8/layout/hList1"/>
    <dgm:cxn modelId="{A9021D21-C80B-4009-9DDD-B5CF2CDFBC8C}" srcId="{37AAA26F-CBBA-4942-83C3-4AB999C1A0C1}" destId="{8CCC76F6-6D68-4382-B1FE-064510D848D7}" srcOrd="3" destOrd="0" parTransId="{1E414BB2-50E6-4E4F-AD5D-AD916B6BCDD5}" sibTransId="{036B04C1-D89E-4796-B487-174D1AF9E649}"/>
    <dgm:cxn modelId="{3BA0F196-2763-4D7D-B798-C314D6555003}" srcId="{37AAA26F-CBBA-4942-83C3-4AB999C1A0C1}" destId="{1E071816-C9BD-4F21-92D8-B32088D543E8}" srcOrd="6" destOrd="0" parTransId="{18C57B24-2002-4A67-95CD-6DE698132F97}" sibTransId="{2A55835B-B634-4BB2-BEF1-65B9BECC7543}"/>
    <dgm:cxn modelId="{13501B1A-D243-481B-A32C-C572862B8689}" srcId="{E9E99396-FA15-499E-8EAD-466466433E15}" destId="{1461A513-0507-4BB1-982F-3ACDE380C1F8}" srcOrd="0" destOrd="0" parTransId="{0295F494-8199-4580-B4F3-12F663BBF640}" sibTransId="{FC3301FD-7124-4558-80D7-FF232D273FE2}"/>
    <dgm:cxn modelId="{2FE11B32-72CD-41EE-85E8-55E8A9268536}" srcId="{1461A513-0507-4BB1-982F-3ACDE380C1F8}" destId="{CF097607-9901-4856-A933-38412D313A30}" srcOrd="0" destOrd="0" parTransId="{D6A0EDC2-D585-4A21-917E-FB4B73F379AC}" sibTransId="{082BBFA7-FD9F-493F-87A1-15680696ED2E}"/>
    <dgm:cxn modelId="{70229955-585E-464F-8283-3336FB7F9A43}" type="presParOf" srcId="{AFAD5DC7-E4DF-4AEB-8D27-D76C5DD57BCD}" destId="{D6387063-589E-40D7-8725-9F0D05DDA238}" srcOrd="0" destOrd="0" presId="urn:microsoft.com/office/officeart/2005/8/layout/hList1"/>
    <dgm:cxn modelId="{3F7F1028-6953-4B84-9A82-D3EFAD7ECB2A}" type="presParOf" srcId="{D6387063-589E-40D7-8725-9F0D05DDA238}" destId="{8008BBD3-8D9F-4312-B661-9D2C7D65B056}" srcOrd="0" destOrd="0" presId="urn:microsoft.com/office/officeart/2005/8/layout/hList1"/>
    <dgm:cxn modelId="{096CADA5-ED9B-4C01-8E3E-150822C4C763}" type="presParOf" srcId="{D6387063-589E-40D7-8725-9F0D05DDA238}" destId="{318E4A07-81AB-4021-B878-3B4BAB32F98B}" srcOrd="1" destOrd="0" presId="urn:microsoft.com/office/officeart/2005/8/layout/hList1"/>
    <dgm:cxn modelId="{F34AA541-9399-4D87-831B-E3D547581048}" type="presParOf" srcId="{AFAD5DC7-E4DF-4AEB-8D27-D76C5DD57BCD}" destId="{5D3BADE5-B8F1-4F24-9D05-E9FDF62DFD8D}" srcOrd="1" destOrd="0" presId="urn:microsoft.com/office/officeart/2005/8/layout/hList1"/>
    <dgm:cxn modelId="{9AE1DC28-BFDF-47A9-973D-C217875D0C92}" type="presParOf" srcId="{AFAD5DC7-E4DF-4AEB-8D27-D76C5DD57BCD}" destId="{467FF1F3-8BF3-49F4-9E82-7BD4ED3A03BA}" srcOrd="2" destOrd="0" presId="urn:microsoft.com/office/officeart/2005/8/layout/hList1"/>
    <dgm:cxn modelId="{70D90F5E-4801-44D4-BBAC-85D8D8096388}" type="presParOf" srcId="{467FF1F3-8BF3-49F4-9E82-7BD4ED3A03BA}" destId="{E349D1AC-4752-4697-9D85-381873DFB92D}" srcOrd="0" destOrd="0" presId="urn:microsoft.com/office/officeart/2005/8/layout/hList1"/>
    <dgm:cxn modelId="{96B2DBD1-8F04-48EF-8CDD-0F2B2DFFEE29}" type="presParOf" srcId="{467FF1F3-8BF3-49F4-9E82-7BD4ED3A03BA}" destId="{3350A9B2-E0EB-42D7-845A-D51F585F4E8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1CDCC2-99FC-4539-B533-E5131AB130C9}" type="doc">
      <dgm:prSet loTypeId="urn:microsoft.com/office/officeart/2005/8/layout/vList5" loCatId="list" qsTypeId="urn:microsoft.com/office/officeart/2005/8/quickstyle/simple1#11" qsCatId="simple" csTypeId="urn:microsoft.com/office/officeart/2005/8/colors/colorful2" csCatId="colorful" phldr="1"/>
      <dgm:spPr/>
      <dgm:t>
        <a:bodyPr/>
        <a:lstStyle/>
        <a:p>
          <a:endParaRPr lang="en-US"/>
        </a:p>
      </dgm:t>
    </dgm:pt>
    <dgm:pt modelId="{4D3F1A1A-A23C-4F96-B0A8-5F3AE8C625AE}">
      <dgm:prSet phldrT="[Text]"/>
      <dgm:spPr/>
      <dgm:t>
        <a:bodyPr/>
        <a:lstStyle/>
        <a:p>
          <a:r>
            <a:rPr lang="ro-RO" dirty="0" smtClean="0"/>
            <a:t>Actualizare</a:t>
          </a:r>
          <a:endParaRPr lang="en-US" dirty="0"/>
        </a:p>
      </dgm:t>
    </dgm:pt>
    <dgm:pt modelId="{BEFA27A4-4352-4979-B7B5-F0C09E373407}" type="parTrans" cxnId="{FF1B897B-3631-45FA-B86E-D6A4E268BD54}">
      <dgm:prSet/>
      <dgm:spPr/>
      <dgm:t>
        <a:bodyPr/>
        <a:lstStyle/>
        <a:p>
          <a:endParaRPr lang="en-US"/>
        </a:p>
      </dgm:t>
    </dgm:pt>
    <dgm:pt modelId="{C4D6D5C6-822F-4DC4-B807-33A84117997D}" type="sibTrans" cxnId="{FF1B897B-3631-45FA-B86E-D6A4E268BD54}">
      <dgm:prSet/>
      <dgm:spPr/>
      <dgm:t>
        <a:bodyPr/>
        <a:lstStyle/>
        <a:p>
          <a:endParaRPr lang="en-US"/>
        </a:p>
      </dgm:t>
    </dgm:pt>
    <dgm:pt modelId="{7486C622-CB6B-46D7-A191-81BD9772C313}">
      <dgm:prSet phldrT="[Text]"/>
      <dgm:spPr/>
      <dgm:t>
        <a:bodyPr/>
        <a:lstStyle/>
        <a:p>
          <a:r>
            <a:rPr lang="ro-RO" altLang="ro-RO" smtClean="0">
              <a:latin typeface="Times New Roman" panose="02020603050405020304" pitchFamily="18" charset="0"/>
            </a:rPr>
            <a:t>schimbarea persoanelor nominalizate în plan, care au atribuţii în ceea ce priveşte conducerea şi coordonarea acţiunilor de intervenţie, precum şi notificarea şi informarea;</a:t>
          </a:r>
          <a:endParaRPr lang="en-US" dirty="0"/>
        </a:p>
      </dgm:t>
    </dgm:pt>
    <dgm:pt modelId="{9FF6600B-299B-47DE-BE79-5E0F0DF32755}" type="parTrans" cxnId="{3C87264F-B613-40FC-A8A8-32C4DE626F50}">
      <dgm:prSet/>
      <dgm:spPr/>
      <dgm:t>
        <a:bodyPr/>
        <a:lstStyle/>
        <a:p>
          <a:endParaRPr lang="en-US"/>
        </a:p>
      </dgm:t>
    </dgm:pt>
    <dgm:pt modelId="{EAC19930-1E9B-4178-A0FF-018D35D92DB2}" type="sibTrans" cxnId="{3C87264F-B613-40FC-A8A8-32C4DE626F50}">
      <dgm:prSet/>
      <dgm:spPr/>
      <dgm:t>
        <a:bodyPr/>
        <a:lstStyle/>
        <a:p>
          <a:endParaRPr lang="en-US"/>
        </a:p>
      </dgm:t>
    </dgm:pt>
    <dgm:pt modelId="{C2DE1F1B-CDC1-4BFC-B785-1CAA2637AF76}">
      <dgm:prSet phldrT="[Text]"/>
      <dgm:spPr/>
      <dgm:t>
        <a:bodyPr/>
        <a:lstStyle/>
        <a:p>
          <a:r>
            <a:rPr lang="ro-RO" dirty="0" smtClean="0"/>
            <a:t>Revizuire</a:t>
          </a:r>
          <a:endParaRPr lang="en-US" dirty="0"/>
        </a:p>
      </dgm:t>
    </dgm:pt>
    <dgm:pt modelId="{05839BC2-9594-45B1-8B11-105C3C5A6030}" type="parTrans" cxnId="{2504FCA3-8657-4E84-95FD-8CFF7FE21BCA}">
      <dgm:prSet/>
      <dgm:spPr/>
      <dgm:t>
        <a:bodyPr/>
        <a:lstStyle/>
        <a:p>
          <a:endParaRPr lang="en-US"/>
        </a:p>
      </dgm:t>
    </dgm:pt>
    <dgm:pt modelId="{64FD818E-ECF5-4709-9E6D-B9E9F04C7362}" type="sibTrans" cxnId="{2504FCA3-8657-4E84-95FD-8CFF7FE21BCA}">
      <dgm:prSet/>
      <dgm:spPr/>
      <dgm:t>
        <a:bodyPr/>
        <a:lstStyle/>
        <a:p>
          <a:endParaRPr lang="en-US"/>
        </a:p>
      </dgm:t>
    </dgm:pt>
    <dgm:pt modelId="{F6F5AC24-5712-4A0D-8F49-5E52B4198974}">
      <dgm:prSet phldrT="[Text]"/>
      <dgm:spPr/>
      <dgm:t>
        <a:bodyPr/>
        <a:lstStyle/>
        <a:p>
          <a:r>
            <a:rPr lang="ro-RO" altLang="ro-RO" smtClean="0">
              <a:latin typeface="Times New Roman" panose="02020603050405020304" pitchFamily="18" charset="0"/>
            </a:rPr>
            <a:t>caracteristicile surselor de risc;</a:t>
          </a:r>
          <a:endParaRPr lang="en-US" dirty="0"/>
        </a:p>
      </dgm:t>
    </dgm:pt>
    <dgm:pt modelId="{28317167-8ECA-4C72-A294-CB2C69FD0A68}" type="parTrans" cxnId="{5245BE96-CBEA-4793-9773-AFCC0917000D}">
      <dgm:prSet/>
      <dgm:spPr/>
      <dgm:t>
        <a:bodyPr/>
        <a:lstStyle/>
        <a:p>
          <a:endParaRPr lang="en-US"/>
        </a:p>
      </dgm:t>
    </dgm:pt>
    <dgm:pt modelId="{99E70861-41A3-4EBF-9313-CC26FE47DD54}" type="sibTrans" cxnId="{5245BE96-CBEA-4793-9773-AFCC0917000D}">
      <dgm:prSet/>
      <dgm:spPr/>
      <dgm:t>
        <a:bodyPr/>
        <a:lstStyle/>
        <a:p>
          <a:endParaRPr lang="en-US"/>
        </a:p>
      </dgm:t>
    </dgm:pt>
    <dgm:pt modelId="{4FEBD032-8AFF-44EB-A2AD-2CD40B0221A1}">
      <dgm:prSet/>
      <dgm:spPr/>
      <dgm:t>
        <a:bodyPr/>
        <a:lstStyle/>
        <a:p>
          <a:r>
            <a:rPr lang="ro-RO" altLang="ro-RO" dirty="0" smtClean="0">
              <a:latin typeface="Times New Roman" panose="02020603050405020304" pitchFamily="18" charset="0"/>
            </a:rPr>
            <a:t>schimbarea adreselor, numerelor de telefon, fax etc. ale </a:t>
          </a:r>
          <a:r>
            <a:rPr lang="ro-RO" altLang="ro-RO" dirty="0" err="1" smtClean="0">
              <a:latin typeface="Times New Roman" panose="02020603050405020304" pitchFamily="18" charset="0"/>
            </a:rPr>
            <a:t>entităţilor</a:t>
          </a:r>
          <a:r>
            <a:rPr lang="ro-RO" altLang="ro-RO" dirty="0" smtClean="0">
              <a:latin typeface="Times New Roman" panose="02020603050405020304" pitchFamily="18" charset="0"/>
            </a:rPr>
            <a:t> nominalizate în plan;</a:t>
          </a:r>
          <a:endParaRPr lang="ro-RO" altLang="ro-RO" dirty="0">
            <a:latin typeface="Times New Roman" panose="02020603050405020304" pitchFamily="18" charset="0"/>
          </a:endParaRPr>
        </a:p>
      </dgm:t>
    </dgm:pt>
    <dgm:pt modelId="{9F37329D-F3A1-49BA-9A35-E3076C4EFA90}" type="parTrans" cxnId="{0A0D721C-0CEE-4701-AC29-558EE301BDF4}">
      <dgm:prSet/>
      <dgm:spPr/>
      <dgm:t>
        <a:bodyPr/>
        <a:lstStyle/>
        <a:p>
          <a:endParaRPr lang="en-US"/>
        </a:p>
      </dgm:t>
    </dgm:pt>
    <dgm:pt modelId="{183970E1-2A0E-40E2-A25C-B84CC7202830}" type="sibTrans" cxnId="{0A0D721C-0CEE-4701-AC29-558EE301BDF4}">
      <dgm:prSet/>
      <dgm:spPr/>
      <dgm:t>
        <a:bodyPr/>
        <a:lstStyle/>
        <a:p>
          <a:endParaRPr lang="en-US"/>
        </a:p>
      </dgm:t>
    </dgm:pt>
    <dgm:pt modelId="{DD6FDAF2-B000-47F1-864F-BF8B853800DC}">
      <dgm:prSet/>
      <dgm:spPr/>
      <dgm:t>
        <a:bodyPr/>
        <a:lstStyle/>
        <a:p>
          <a:r>
            <a:rPr lang="ro-RO" altLang="ro-RO" smtClean="0">
              <a:latin typeface="Times New Roman" panose="02020603050405020304" pitchFamily="18" charset="0"/>
            </a:rPr>
            <a:t>modificări în situaţiile cu existentul de resurse umane şi materiale.</a:t>
          </a:r>
          <a:endParaRPr lang="ro-RO" altLang="ro-RO" dirty="0">
            <a:latin typeface="Times New Roman" panose="02020603050405020304" pitchFamily="18" charset="0"/>
          </a:endParaRPr>
        </a:p>
      </dgm:t>
    </dgm:pt>
    <dgm:pt modelId="{DF9B3AE9-6273-450A-A9CF-709F7FF7A170}" type="parTrans" cxnId="{41E85440-D4BA-4DC5-8DED-2D0C49792FC2}">
      <dgm:prSet/>
      <dgm:spPr/>
      <dgm:t>
        <a:bodyPr/>
        <a:lstStyle/>
        <a:p>
          <a:endParaRPr lang="en-US"/>
        </a:p>
      </dgm:t>
    </dgm:pt>
    <dgm:pt modelId="{19B76DFA-79EB-4A91-A2F1-6DDF208C9E5D}" type="sibTrans" cxnId="{41E85440-D4BA-4DC5-8DED-2D0C49792FC2}">
      <dgm:prSet/>
      <dgm:spPr/>
      <dgm:t>
        <a:bodyPr/>
        <a:lstStyle/>
        <a:p>
          <a:endParaRPr lang="en-US"/>
        </a:p>
      </dgm:t>
    </dgm:pt>
    <dgm:pt modelId="{F1B9C5A2-1BF3-4A96-8932-777F5BD5B23F}">
      <dgm:prSet/>
      <dgm:spPr/>
      <dgm:t>
        <a:bodyPr/>
        <a:lstStyle/>
        <a:p>
          <a:r>
            <a:rPr lang="ro-RO" altLang="ro-RO" smtClean="0">
              <a:latin typeface="Times New Roman" panose="02020603050405020304" pitchFamily="18" charset="0"/>
            </a:rPr>
            <a:t>analiza riscurilor din raportul de securitate;</a:t>
          </a:r>
          <a:endParaRPr lang="ro-RO" altLang="ro-RO" dirty="0">
            <a:latin typeface="Times New Roman" panose="02020603050405020304" pitchFamily="18" charset="0"/>
          </a:endParaRPr>
        </a:p>
      </dgm:t>
    </dgm:pt>
    <dgm:pt modelId="{03161E69-258E-419C-8972-0C030AA8D0B6}" type="parTrans" cxnId="{05FE3E28-59A7-4607-AC2D-897F79E92E79}">
      <dgm:prSet/>
      <dgm:spPr/>
      <dgm:t>
        <a:bodyPr/>
        <a:lstStyle/>
        <a:p>
          <a:endParaRPr lang="en-US"/>
        </a:p>
      </dgm:t>
    </dgm:pt>
    <dgm:pt modelId="{0589E90E-04AB-4415-A654-456C792CCA3B}" type="sibTrans" cxnId="{05FE3E28-59A7-4607-AC2D-897F79E92E79}">
      <dgm:prSet/>
      <dgm:spPr/>
      <dgm:t>
        <a:bodyPr/>
        <a:lstStyle/>
        <a:p>
          <a:endParaRPr lang="en-US"/>
        </a:p>
      </dgm:t>
    </dgm:pt>
    <dgm:pt modelId="{4AE23A8C-8C73-4D90-8D72-9CD3BBC35624}">
      <dgm:prSet/>
      <dgm:spPr/>
      <dgm:t>
        <a:bodyPr/>
        <a:lstStyle/>
        <a:p>
          <a:r>
            <a:rPr lang="ro-RO" altLang="ro-RO" smtClean="0">
              <a:latin typeface="Times New Roman" panose="02020603050405020304" pitchFamily="18" charset="0"/>
            </a:rPr>
            <a:t>scenariile cu efecte în exteriorul amplasamentului;</a:t>
          </a:r>
          <a:endParaRPr lang="ro-RO" altLang="ro-RO" dirty="0">
            <a:latin typeface="Times New Roman" panose="02020603050405020304" pitchFamily="18" charset="0"/>
          </a:endParaRPr>
        </a:p>
      </dgm:t>
    </dgm:pt>
    <dgm:pt modelId="{B5B19111-AAEE-4A10-9017-57B335601086}" type="parTrans" cxnId="{4A0362F4-4327-4026-BF51-5E4260B025F1}">
      <dgm:prSet/>
      <dgm:spPr/>
      <dgm:t>
        <a:bodyPr/>
        <a:lstStyle/>
        <a:p>
          <a:endParaRPr lang="en-US"/>
        </a:p>
      </dgm:t>
    </dgm:pt>
    <dgm:pt modelId="{0DD16C66-0DB3-4011-9F9E-803D2951F410}" type="sibTrans" cxnId="{4A0362F4-4327-4026-BF51-5E4260B025F1}">
      <dgm:prSet/>
      <dgm:spPr/>
      <dgm:t>
        <a:bodyPr/>
        <a:lstStyle/>
        <a:p>
          <a:endParaRPr lang="en-US"/>
        </a:p>
      </dgm:t>
    </dgm:pt>
    <dgm:pt modelId="{BEADAEFF-07F5-4B18-9362-E0AC1180A04B}">
      <dgm:prSet/>
      <dgm:spPr/>
      <dgm:t>
        <a:bodyPr/>
        <a:lstStyle/>
        <a:p>
          <a:r>
            <a:rPr lang="ro-RO" altLang="ro-RO" smtClean="0">
              <a:latin typeface="Times New Roman" panose="02020603050405020304" pitchFamily="18" charset="0"/>
            </a:rPr>
            <a:t>realizarea cooperării;</a:t>
          </a:r>
          <a:endParaRPr lang="ro-RO" altLang="ro-RO" dirty="0">
            <a:latin typeface="Times New Roman" panose="02020603050405020304" pitchFamily="18" charset="0"/>
          </a:endParaRPr>
        </a:p>
      </dgm:t>
    </dgm:pt>
    <dgm:pt modelId="{A47E308A-2943-462F-A931-091F892E1CDD}" type="parTrans" cxnId="{5B3EA48C-3A77-4DC3-866F-5501B0B706F3}">
      <dgm:prSet/>
      <dgm:spPr/>
      <dgm:t>
        <a:bodyPr/>
        <a:lstStyle/>
        <a:p>
          <a:endParaRPr lang="en-US"/>
        </a:p>
      </dgm:t>
    </dgm:pt>
    <dgm:pt modelId="{FD4490FF-B387-46B6-95A5-3F5D4A58C858}" type="sibTrans" cxnId="{5B3EA48C-3A77-4DC3-866F-5501B0B706F3}">
      <dgm:prSet/>
      <dgm:spPr/>
      <dgm:t>
        <a:bodyPr/>
        <a:lstStyle/>
        <a:p>
          <a:endParaRPr lang="en-US"/>
        </a:p>
      </dgm:t>
    </dgm:pt>
    <dgm:pt modelId="{9BF53251-BEA3-4994-BA39-22FE41C645D5}">
      <dgm:prSet/>
      <dgm:spPr/>
      <dgm:t>
        <a:bodyPr/>
        <a:lstStyle/>
        <a:p>
          <a:r>
            <a:rPr lang="ro-RO" altLang="ro-RO" smtClean="0">
              <a:latin typeface="Times New Roman" panose="02020603050405020304" pitchFamily="18" charset="0"/>
            </a:rPr>
            <a:t>concepţia aplicării planului;</a:t>
          </a:r>
          <a:endParaRPr lang="ro-RO" altLang="ro-RO" dirty="0">
            <a:latin typeface="Times New Roman" panose="02020603050405020304" pitchFamily="18" charset="0"/>
          </a:endParaRPr>
        </a:p>
      </dgm:t>
    </dgm:pt>
    <dgm:pt modelId="{571F4A74-427E-4DAD-8EAD-8E217E517F45}" type="parTrans" cxnId="{7ECD34A2-E104-411B-A5D9-9850057D59D4}">
      <dgm:prSet/>
      <dgm:spPr/>
      <dgm:t>
        <a:bodyPr/>
        <a:lstStyle/>
        <a:p>
          <a:endParaRPr lang="en-US"/>
        </a:p>
      </dgm:t>
    </dgm:pt>
    <dgm:pt modelId="{02F62BC6-4D38-4ACE-B9A8-4A14AC29450E}" type="sibTrans" cxnId="{7ECD34A2-E104-411B-A5D9-9850057D59D4}">
      <dgm:prSet/>
      <dgm:spPr/>
      <dgm:t>
        <a:bodyPr/>
        <a:lstStyle/>
        <a:p>
          <a:endParaRPr lang="en-US"/>
        </a:p>
      </dgm:t>
    </dgm:pt>
    <dgm:pt modelId="{29D2FD10-6652-4AA5-93A8-6A5B7ED9D723}">
      <dgm:prSet/>
      <dgm:spPr/>
      <dgm:t>
        <a:bodyPr/>
        <a:lstStyle/>
        <a:p>
          <a:r>
            <a:rPr lang="ro-RO" altLang="ro-RO" dirty="0" smtClean="0">
              <a:latin typeface="Times New Roman" panose="02020603050405020304" pitchFamily="18" charset="0"/>
            </a:rPr>
            <a:t>structura dezvoltărilor </a:t>
          </a:r>
          <a:r>
            <a:rPr lang="ro-RO" altLang="ro-RO" dirty="0" err="1" smtClean="0">
              <a:latin typeface="Times New Roman" panose="02020603050405020304" pitchFamily="18" charset="0"/>
            </a:rPr>
            <a:t>socio</a:t>
          </a:r>
          <a:r>
            <a:rPr lang="ro-RO" altLang="ro-RO" dirty="0" smtClean="0">
              <a:latin typeface="Times New Roman" panose="02020603050405020304" pitchFamily="18" charset="0"/>
            </a:rPr>
            <a:t>-economice </a:t>
          </a:r>
          <a:r>
            <a:rPr lang="ro-RO" altLang="ro-RO" dirty="0" err="1" smtClean="0">
              <a:latin typeface="Times New Roman" panose="02020603050405020304" pitchFamily="18" charset="0"/>
            </a:rPr>
            <a:t>şi</a:t>
          </a:r>
          <a:r>
            <a:rPr lang="ro-RO" altLang="ro-RO" dirty="0" smtClean="0">
              <a:latin typeface="Times New Roman" panose="02020603050405020304" pitchFamily="18" charset="0"/>
            </a:rPr>
            <a:t> </a:t>
          </a:r>
          <a:r>
            <a:rPr lang="ro-RO" altLang="ro-RO" dirty="0" err="1" smtClean="0">
              <a:latin typeface="Times New Roman" panose="02020603050405020304" pitchFamily="18" charset="0"/>
            </a:rPr>
            <a:t>aşezărilor</a:t>
          </a:r>
          <a:r>
            <a:rPr lang="ro-RO" altLang="ro-RO" dirty="0" smtClean="0">
              <a:latin typeface="Times New Roman" panose="02020603050405020304" pitchFamily="18" charset="0"/>
            </a:rPr>
            <a:t> umane din zonele de risc;</a:t>
          </a:r>
          <a:endParaRPr lang="ro-RO" altLang="ro-RO" dirty="0">
            <a:latin typeface="Times New Roman" panose="02020603050405020304" pitchFamily="18" charset="0"/>
          </a:endParaRPr>
        </a:p>
      </dgm:t>
    </dgm:pt>
    <dgm:pt modelId="{BE579F43-8E75-4E48-A9C2-87B62CA4D6E7}" type="parTrans" cxnId="{0A86AA8B-DFC1-4793-BC54-66A4BA29AD35}">
      <dgm:prSet/>
      <dgm:spPr/>
      <dgm:t>
        <a:bodyPr/>
        <a:lstStyle/>
        <a:p>
          <a:endParaRPr lang="en-US"/>
        </a:p>
      </dgm:t>
    </dgm:pt>
    <dgm:pt modelId="{BE281791-D584-4FAE-977A-DD02384DCA0B}" type="sibTrans" cxnId="{0A86AA8B-DFC1-4793-BC54-66A4BA29AD35}">
      <dgm:prSet/>
      <dgm:spPr/>
      <dgm:t>
        <a:bodyPr/>
        <a:lstStyle/>
        <a:p>
          <a:endParaRPr lang="en-US"/>
        </a:p>
      </dgm:t>
    </dgm:pt>
    <dgm:pt modelId="{BF551914-20AC-4789-B6FC-073E2E88B3E1}">
      <dgm:prSet/>
      <dgm:spPr/>
      <dgm:t>
        <a:bodyPr/>
        <a:lstStyle/>
        <a:p>
          <a:r>
            <a:rPr lang="ro-RO" altLang="ro-RO" smtClean="0">
              <a:latin typeface="Times New Roman" panose="02020603050405020304" pitchFamily="18" charset="0"/>
            </a:rPr>
            <a:t>cunoştinţele tehnico-ştiinţifice în domeniu;</a:t>
          </a:r>
          <a:endParaRPr lang="ro-RO" altLang="ro-RO" dirty="0">
            <a:latin typeface="Times New Roman" panose="02020603050405020304" pitchFamily="18" charset="0"/>
          </a:endParaRPr>
        </a:p>
      </dgm:t>
    </dgm:pt>
    <dgm:pt modelId="{D1087129-783F-4D80-9121-ADE099A8FF83}" type="parTrans" cxnId="{6631A911-71BB-490C-952D-E83CEB7DA03B}">
      <dgm:prSet/>
      <dgm:spPr/>
      <dgm:t>
        <a:bodyPr/>
        <a:lstStyle/>
        <a:p>
          <a:endParaRPr lang="en-US"/>
        </a:p>
      </dgm:t>
    </dgm:pt>
    <dgm:pt modelId="{3C9B1008-4619-4699-974C-3025E248E754}" type="sibTrans" cxnId="{6631A911-71BB-490C-952D-E83CEB7DA03B}">
      <dgm:prSet/>
      <dgm:spPr/>
      <dgm:t>
        <a:bodyPr/>
        <a:lstStyle/>
        <a:p>
          <a:endParaRPr lang="en-US"/>
        </a:p>
      </dgm:t>
    </dgm:pt>
    <dgm:pt modelId="{8A9624D0-0EBC-4940-BDE4-94771B3AF943}">
      <dgm:prSet/>
      <dgm:spPr/>
      <dgm:t>
        <a:bodyPr/>
        <a:lstStyle/>
        <a:p>
          <a:r>
            <a:rPr lang="ro-RO" altLang="ro-RO" dirty="0" smtClean="0">
              <a:latin typeface="Times New Roman" panose="02020603050405020304" pitchFamily="18" charset="0"/>
            </a:rPr>
            <a:t>vecinătatea amplasamentului.</a:t>
          </a:r>
          <a:endParaRPr lang="en-US" altLang="ro-RO" dirty="0">
            <a:latin typeface="Times New Roman" panose="02020603050405020304" pitchFamily="18" charset="0"/>
          </a:endParaRPr>
        </a:p>
      </dgm:t>
    </dgm:pt>
    <dgm:pt modelId="{5A2E541D-7190-4906-A63C-4BCF0DDF08E8}" type="parTrans" cxnId="{90467DE8-950B-4B80-9CE4-37DB95BD991F}">
      <dgm:prSet/>
      <dgm:spPr/>
      <dgm:t>
        <a:bodyPr/>
        <a:lstStyle/>
        <a:p>
          <a:endParaRPr lang="en-US"/>
        </a:p>
      </dgm:t>
    </dgm:pt>
    <dgm:pt modelId="{2023CE80-F9DB-473A-BBBE-D937523B6F0B}" type="sibTrans" cxnId="{90467DE8-950B-4B80-9CE4-37DB95BD991F}">
      <dgm:prSet/>
      <dgm:spPr/>
      <dgm:t>
        <a:bodyPr/>
        <a:lstStyle/>
        <a:p>
          <a:endParaRPr lang="en-US"/>
        </a:p>
      </dgm:t>
    </dgm:pt>
    <dgm:pt modelId="{D20AE3C3-E946-4A44-8546-168BDD46E35E}" type="pres">
      <dgm:prSet presAssocID="{0E1CDCC2-99FC-4539-B533-E5131AB130C9}" presName="Name0" presStyleCnt="0">
        <dgm:presLayoutVars>
          <dgm:dir/>
          <dgm:animLvl val="lvl"/>
          <dgm:resizeHandles val="exact"/>
        </dgm:presLayoutVars>
      </dgm:prSet>
      <dgm:spPr/>
      <dgm:t>
        <a:bodyPr/>
        <a:lstStyle/>
        <a:p>
          <a:endParaRPr lang="en-US"/>
        </a:p>
      </dgm:t>
    </dgm:pt>
    <dgm:pt modelId="{31108DD8-34AA-4A56-A6DE-5D16AFAEC85E}" type="pres">
      <dgm:prSet presAssocID="{4D3F1A1A-A23C-4F96-B0A8-5F3AE8C625AE}" presName="linNode" presStyleCnt="0"/>
      <dgm:spPr/>
    </dgm:pt>
    <dgm:pt modelId="{87B3DB15-FB98-48BF-9678-796F54A4BFD5}" type="pres">
      <dgm:prSet presAssocID="{4D3F1A1A-A23C-4F96-B0A8-5F3AE8C625AE}" presName="parentText" presStyleLbl="node1" presStyleIdx="0" presStyleCnt="2">
        <dgm:presLayoutVars>
          <dgm:chMax val="1"/>
          <dgm:bulletEnabled val="1"/>
        </dgm:presLayoutVars>
      </dgm:prSet>
      <dgm:spPr/>
      <dgm:t>
        <a:bodyPr/>
        <a:lstStyle/>
        <a:p>
          <a:endParaRPr lang="en-US"/>
        </a:p>
      </dgm:t>
    </dgm:pt>
    <dgm:pt modelId="{03C4D42F-701A-4F03-AC04-CCEA3893DE4F}" type="pres">
      <dgm:prSet presAssocID="{4D3F1A1A-A23C-4F96-B0A8-5F3AE8C625AE}" presName="descendantText" presStyleLbl="alignAccFollowNode1" presStyleIdx="0" presStyleCnt="2" custLinFactNeighborX="-383" custLinFactNeighborY="-3379">
        <dgm:presLayoutVars>
          <dgm:bulletEnabled val="1"/>
        </dgm:presLayoutVars>
      </dgm:prSet>
      <dgm:spPr/>
      <dgm:t>
        <a:bodyPr/>
        <a:lstStyle/>
        <a:p>
          <a:endParaRPr lang="en-US"/>
        </a:p>
      </dgm:t>
    </dgm:pt>
    <dgm:pt modelId="{F8EC497B-574C-4A39-AF03-1180B6A6A363}" type="pres">
      <dgm:prSet presAssocID="{C4D6D5C6-822F-4DC4-B807-33A84117997D}" presName="sp" presStyleCnt="0"/>
      <dgm:spPr/>
    </dgm:pt>
    <dgm:pt modelId="{37324517-0CC5-42C3-8FDB-512BB94877AD}" type="pres">
      <dgm:prSet presAssocID="{C2DE1F1B-CDC1-4BFC-B785-1CAA2637AF76}" presName="linNode" presStyleCnt="0"/>
      <dgm:spPr/>
    </dgm:pt>
    <dgm:pt modelId="{316A0EC3-8A5F-4C18-80FF-09248C68753C}" type="pres">
      <dgm:prSet presAssocID="{C2DE1F1B-CDC1-4BFC-B785-1CAA2637AF76}" presName="parentText" presStyleLbl="node1" presStyleIdx="1" presStyleCnt="2">
        <dgm:presLayoutVars>
          <dgm:chMax val="1"/>
          <dgm:bulletEnabled val="1"/>
        </dgm:presLayoutVars>
      </dgm:prSet>
      <dgm:spPr/>
      <dgm:t>
        <a:bodyPr/>
        <a:lstStyle/>
        <a:p>
          <a:endParaRPr lang="en-US"/>
        </a:p>
      </dgm:t>
    </dgm:pt>
    <dgm:pt modelId="{1DD0B719-81DC-470A-81E5-EBC369866AFD}" type="pres">
      <dgm:prSet presAssocID="{C2DE1F1B-CDC1-4BFC-B785-1CAA2637AF76}" presName="descendantText" presStyleLbl="alignAccFollowNode1" presStyleIdx="1" presStyleCnt="2">
        <dgm:presLayoutVars>
          <dgm:bulletEnabled val="1"/>
        </dgm:presLayoutVars>
      </dgm:prSet>
      <dgm:spPr/>
      <dgm:t>
        <a:bodyPr/>
        <a:lstStyle/>
        <a:p>
          <a:endParaRPr lang="en-US"/>
        </a:p>
      </dgm:t>
    </dgm:pt>
  </dgm:ptLst>
  <dgm:cxnLst>
    <dgm:cxn modelId="{4A0362F4-4327-4026-BF51-5E4260B025F1}" srcId="{C2DE1F1B-CDC1-4BFC-B785-1CAA2637AF76}" destId="{4AE23A8C-8C73-4D90-8D72-9CD3BBC35624}" srcOrd="2" destOrd="0" parTransId="{B5B19111-AAEE-4A10-9017-57B335601086}" sibTransId="{0DD16C66-0DB3-4011-9F9E-803D2951F410}"/>
    <dgm:cxn modelId="{90467DE8-950B-4B80-9CE4-37DB95BD991F}" srcId="{C2DE1F1B-CDC1-4BFC-B785-1CAA2637AF76}" destId="{8A9624D0-0EBC-4940-BDE4-94771B3AF943}" srcOrd="7" destOrd="0" parTransId="{5A2E541D-7190-4906-A63C-4BCF0DDF08E8}" sibTransId="{2023CE80-F9DB-473A-BBBE-D937523B6F0B}"/>
    <dgm:cxn modelId="{C0CB5492-E615-4F49-BFE4-693E94B41FEB}" type="presOf" srcId="{DD6FDAF2-B000-47F1-864F-BF8B853800DC}" destId="{03C4D42F-701A-4F03-AC04-CCEA3893DE4F}" srcOrd="0" destOrd="2" presId="urn:microsoft.com/office/officeart/2005/8/layout/vList5"/>
    <dgm:cxn modelId="{0A0D721C-0CEE-4701-AC29-558EE301BDF4}" srcId="{4D3F1A1A-A23C-4F96-B0A8-5F3AE8C625AE}" destId="{4FEBD032-8AFF-44EB-A2AD-2CD40B0221A1}" srcOrd="1" destOrd="0" parTransId="{9F37329D-F3A1-49BA-9A35-E3076C4EFA90}" sibTransId="{183970E1-2A0E-40E2-A25C-B84CC7202830}"/>
    <dgm:cxn modelId="{5B3EA48C-3A77-4DC3-866F-5501B0B706F3}" srcId="{C2DE1F1B-CDC1-4BFC-B785-1CAA2637AF76}" destId="{BEADAEFF-07F5-4B18-9362-E0AC1180A04B}" srcOrd="3" destOrd="0" parTransId="{A47E308A-2943-462F-A931-091F892E1CDD}" sibTransId="{FD4490FF-B387-46B6-95A5-3F5D4A58C858}"/>
    <dgm:cxn modelId="{6F14ACFB-E0B6-473B-81CC-4BFE473AE0F9}" type="presOf" srcId="{0E1CDCC2-99FC-4539-B533-E5131AB130C9}" destId="{D20AE3C3-E946-4A44-8546-168BDD46E35E}" srcOrd="0" destOrd="0" presId="urn:microsoft.com/office/officeart/2005/8/layout/vList5"/>
    <dgm:cxn modelId="{41E85440-D4BA-4DC5-8DED-2D0C49792FC2}" srcId="{4D3F1A1A-A23C-4F96-B0A8-5F3AE8C625AE}" destId="{DD6FDAF2-B000-47F1-864F-BF8B853800DC}" srcOrd="2" destOrd="0" parTransId="{DF9B3AE9-6273-450A-A9CF-709F7FF7A170}" sibTransId="{19B76DFA-79EB-4A91-A2F1-6DDF208C9E5D}"/>
    <dgm:cxn modelId="{5245BE96-CBEA-4793-9773-AFCC0917000D}" srcId="{C2DE1F1B-CDC1-4BFC-B785-1CAA2637AF76}" destId="{F6F5AC24-5712-4A0D-8F49-5E52B4198974}" srcOrd="0" destOrd="0" parTransId="{28317167-8ECA-4C72-A294-CB2C69FD0A68}" sibTransId="{99E70861-41A3-4EBF-9313-CC26FE47DD54}"/>
    <dgm:cxn modelId="{9FA6F878-FDC9-4738-B59D-3547FFA36B75}" type="presOf" srcId="{BEADAEFF-07F5-4B18-9362-E0AC1180A04B}" destId="{1DD0B719-81DC-470A-81E5-EBC369866AFD}" srcOrd="0" destOrd="3" presId="urn:microsoft.com/office/officeart/2005/8/layout/vList5"/>
    <dgm:cxn modelId="{DAAC211D-5020-4360-B6AC-8D5903A63F44}" type="presOf" srcId="{4FEBD032-8AFF-44EB-A2AD-2CD40B0221A1}" destId="{03C4D42F-701A-4F03-AC04-CCEA3893DE4F}" srcOrd="0" destOrd="1" presId="urn:microsoft.com/office/officeart/2005/8/layout/vList5"/>
    <dgm:cxn modelId="{E7041138-B73C-4FEA-967E-410425BF8947}" type="presOf" srcId="{4AE23A8C-8C73-4D90-8D72-9CD3BBC35624}" destId="{1DD0B719-81DC-470A-81E5-EBC369866AFD}" srcOrd="0" destOrd="2" presId="urn:microsoft.com/office/officeart/2005/8/layout/vList5"/>
    <dgm:cxn modelId="{AAF178CD-A7D6-4DE9-8AB8-7DDAEA620AD6}" type="presOf" srcId="{29D2FD10-6652-4AA5-93A8-6A5B7ED9D723}" destId="{1DD0B719-81DC-470A-81E5-EBC369866AFD}" srcOrd="0" destOrd="5" presId="urn:microsoft.com/office/officeart/2005/8/layout/vList5"/>
    <dgm:cxn modelId="{56A7265E-CA4E-49A9-8376-DDDC10C320F7}" type="presOf" srcId="{F6F5AC24-5712-4A0D-8F49-5E52B4198974}" destId="{1DD0B719-81DC-470A-81E5-EBC369866AFD}" srcOrd="0" destOrd="0" presId="urn:microsoft.com/office/officeart/2005/8/layout/vList5"/>
    <dgm:cxn modelId="{05FE3E28-59A7-4607-AC2D-897F79E92E79}" srcId="{C2DE1F1B-CDC1-4BFC-B785-1CAA2637AF76}" destId="{F1B9C5A2-1BF3-4A96-8932-777F5BD5B23F}" srcOrd="1" destOrd="0" parTransId="{03161E69-258E-419C-8972-0C030AA8D0B6}" sibTransId="{0589E90E-04AB-4415-A654-456C792CCA3B}"/>
    <dgm:cxn modelId="{0A86AA8B-DFC1-4793-BC54-66A4BA29AD35}" srcId="{C2DE1F1B-CDC1-4BFC-B785-1CAA2637AF76}" destId="{29D2FD10-6652-4AA5-93A8-6A5B7ED9D723}" srcOrd="5" destOrd="0" parTransId="{BE579F43-8E75-4E48-A9C2-87B62CA4D6E7}" sibTransId="{BE281791-D584-4FAE-977A-DD02384DCA0B}"/>
    <dgm:cxn modelId="{BD814EAC-0CB2-4F57-8692-6C09D0458318}" type="presOf" srcId="{4D3F1A1A-A23C-4F96-B0A8-5F3AE8C625AE}" destId="{87B3DB15-FB98-48BF-9678-796F54A4BFD5}" srcOrd="0" destOrd="0" presId="urn:microsoft.com/office/officeart/2005/8/layout/vList5"/>
    <dgm:cxn modelId="{9E2376EF-7234-45E4-8E41-350B1E735702}" type="presOf" srcId="{BF551914-20AC-4789-B6FC-073E2E88B3E1}" destId="{1DD0B719-81DC-470A-81E5-EBC369866AFD}" srcOrd="0" destOrd="6" presId="urn:microsoft.com/office/officeart/2005/8/layout/vList5"/>
    <dgm:cxn modelId="{2504FCA3-8657-4E84-95FD-8CFF7FE21BCA}" srcId="{0E1CDCC2-99FC-4539-B533-E5131AB130C9}" destId="{C2DE1F1B-CDC1-4BFC-B785-1CAA2637AF76}" srcOrd="1" destOrd="0" parTransId="{05839BC2-9594-45B1-8B11-105C3C5A6030}" sibTransId="{64FD818E-ECF5-4709-9E6D-B9E9F04C7362}"/>
    <dgm:cxn modelId="{98AE4932-5C19-4C56-8A43-3B8C203FF497}" type="presOf" srcId="{C2DE1F1B-CDC1-4BFC-B785-1CAA2637AF76}" destId="{316A0EC3-8A5F-4C18-80FF-09248C68753C}" srcOrd="0" destOrd="0" presId="urn:microsoft.com/office/officeart/2005/8/layout/vList5"/>
    <dgm:cxn modelId="{79AF5B66-80BC-44BC-8D81-F705F3B01A28}" type="presOf" srcId="{7486C622-CB6B-46D7-A191-81BD9772C313}" destId="{03C4D42F-701A-4F03-AC04-CCEA3893DE4F}" srcOrd="0" destOrd="0" presId="urn:microsoft.com/office/officeart/2005/8/layout/vList5"/>
    <dgm:cxn modelId="{FF1B897B-3631-45FA-B86E-D6A4E268BD54}" srcId="{0E1CDCC2-99FC-4539-B533-E5131AB130C9}" destId="{4D3F1A1A-A23C-4F96-B0A8-5F3AE8C625AE}" srcOrd="0" destOrd="0" parTransId="{BEFA27A4-4352-4979-B7B5-F0C09E373407}" sibTransId="{C4D6D5C6-822F-4DC4-B807-33A84117997D}"/>
    <dgm:cxn modelId="{7ECD34A2-E104-411B-A5D9-9850057D59D4}" srcId="{C2DE1F1B-CDC1-4BFC-B785-1CAA2637AF76}" destId="{9BF53251-BEA3-4994-BA39-22FE41C645D5}" srcOrd="4" destOrd="0" parTransId="{571F4A74-427E-4DAD-8EAD-8E217E517F45}" sibTransId="{02F62BC6-4D38-4ACE-B9A8-4A14AC29450E}"/>
    <dgm:cxn modelId="{3C87264F-B613-40FC-A8A8-32C4DE626F50}" srcId="{4D3F1A1A-A23C-4F96-B0A8-5F3AE8C625AE}" destId="{7486C622-CB6B-46D7-A191-81BD9772C313}" srcOrd="0" destOrd="0" parTransId="{9FF6600B-299B-47DE-BE79-5E0F0DF32755}" sibTransId="{EAC19930-1E9B-4178-A0FF-018D35D92DB2}"/>
    <dgm:cxn modelId="{CC57355A-84AB-43C6-8B17-2E1D0194BFBB}" type="presOf" srcId="{F1B9C5A2-1BF3-4A96-8932-777F5BD5B23F}" destId="{1DD0B719-81DC-470A-81E5-EBC369866AFD}" srcOrd="0" destOrd="1" presId="urn:microsoft.com/office/officeart/2005/8/layout/vList5"/>
    <dgm:cxn modelId="{3150A06E-6D81-49E7-94CD-D80F874C2F0C}" type="presOf" srcId="{8A9624D0-0EBC-4940-BDE4-94771B3AF943}" destId="{1DD0B719-81DC-470A-81E5-EBC369866AFD}" srcOrd="0" destOrd="7" presId="urn:microsoft.com/office/officeart/2005/8/layout/vList5"/>
    <dgm:cxn modelId="{6631A911-71BB-490C-952D-E83CEB7DA03B}" srcId="{C2DE1F1B-CDC1-4BFC-B785-1CAA2637AF76}" destId="{BF551914-20AC-4789-B6FC-073E2E88B3E1}" srcOrd="6" destOrd="0" parTransId="{D1087129-783F-4D80-9121-ADE099A8FF83}" sibTransId="{3C9B1008-4619-4699-974C-3025E248E754}"/>
    <dgm:cxn modelId="{D08736B3-07F2-4421-B7DE-B44D499FC73D}" type="presOf" srcId="{9BF53251-BEA3-4994-BA39-22FE41C645D5}" destId="{1DD0B719-81DC-470A-81E5-EBC369866AFD}" srcOrd="0" destOrd="4" presId="urn:microsoft.com/office/officeart/2005/8/layout/vList5"/>
    <dgm:cxn modelId="{13282C21-FC0F-4969-9BCC-0603F9F220BD}" type="presParOf" srcId="{D20AE3C3-E946-4A44-8546-168BDD46E35E}" destId="{31108DD8-34AA-4A56-A6DE-5D16AFAEC85E}" srcOrd="0" destOrd="0" presId="urn:microsoft.com/office/officeart/2005/8/layout/vList5"/>
    <dgm:cxn modelId="{8F9878E4-6660-44F1-AB6C-3C6E6B91CA14}" type="presParOf" srcId="{31108DD8-34AA-4A56-A6DE-5D16AFAEC85E}" destId="{87B3DB15-FB98-48BF-9678-796F54A4BFD5}" srcOrd="0" destOrd="0" presId="urn:microsoft.com/office/officeart/2005/8/layout/vList5"/>
    <dgm:cxn modelId="{FCD8479A-D680-41CE-B92F-44BC875618BA}" type="presParOf" srcId="{31108DD8-34AA-4A56-A6DE-5D16AFAEC85E}" destId="{03C4D42F-701A-4F03-AC04-CCEA3893DE4F}" srcOrd="1" destOrd="0" presId="urn:microsoft.com/office/officeart/2005/8/layout/vList5"/>
    <dgm:cxn modelId="{3ECB1B05-DC6D-4C9F-90A0-ADAC76D91335}" type="presParOf" srcId="{D20AE3C3-E946-4A44-8546-168BDD46E35E}" destId="{F8EC497B-574C-4A39-AF03-1180B6A6A363}" srcOrd="1" destOrd="0" presId="urn:microsoft.com/office/officeart/2005/8/layout/vList5"/>
    <dgm:cxn modelId="{FCE03878-8CF7-4189-AC44-8D71F24D65DF}" type="presParOf" srcId="{D20AE3C3-E946-4A44-8546-168BDD46E35E}" destId="{37324517-0CC5-42C3-8FDB-512BB94877AD}" srcOrd="2" destOrd="0" presId="urn:microsoft.com/office/officeart/2005/8/layout/vList5"/>
    <dgm:cxn modelId="{4066B1D9-4359-48DE-AF75-B20304E182EE}" type="presParOf" srcId="{37324517-0CC5-42C3-8FDB-512BB94877AD}" destId="{316A0EC3-8A5F-4C18-80FF-09248C68753C}" srcOrd="0" destOrd="0" presId="urn:microsoft.com/office/officeart/2005/8/layout/vList5"/>
    <dgm:cxn modelId="{CEC135CF-5B5B-47D9-AC76-6B3A018E02EC}" type="presParOf" srcId="{37324517-0CC5-42C3-8FDB-512BB94877AD}" destId="{1DD0B719-81DC-470A-81E5-EBC369866AF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F3585B-9F4D-4EC3-AD8B-4E8C19D7DEDE}" type="doc">
      <dgm:prSet loTypeId="urn:diagrams.loki3.com/TabbedArc+Icon" loCatId="relationship" qsTypeId="urn:microsoft.com/office/officeart/2005/8/quickstyle/simple1#12" qsCatId="simple" csTypeId="urn:microsoft.com/office/officeart/2005/8/colors/colorful1" csCatId="colorful" phldr="1"/>
      <dgm:spPr/>
      <dgm:t>
        <a:bodyPr/>
        <a:lstStyle/>
        <a:p>
          <a:endParaRPr lang="en-US"/>
        </a:p>
      </dgm:t>
    </dgm:pt>
    <dgm:pt modelId="{A65784EF-0C00-4FA4-8EC2-1356212FB2CE}">
      <dgm:prSet phldrT="[Text]" custT="1"/>
      <dgm:spPr/>
      <dgm:t>
        <a:bodyPr/>
        <a:lstStyle/>
        <a:p>
          <a:r>
            <a:rPr lang="ro-RO" sz="1800" dirty="0" smtClean="0"/>
            <a:t>Efectele accidentelor asupra elementelor vulnerabile</a:t>
          </a:r>
          <a:endParaRPr lang="en-US" sz="1800" dirty="0"/>
        </a:p>
      </dgm:t>
    </dgm:pt>
    <dgm:pt modelId="{F8450300-AAE8-4D5D-A24E-6231B1348732}" type="parTrans" cxnId="{5B65EEF3-09ED-41F8-83B7-54C073ADB0BE}">
      <dgm:prSet/>
      <dgm:spPr/>
      <dgm:t>
        <a:bodyPr/>
        <a:lstStyle/>
        <a:p>
          <a:endParaRPr lang="en-US"/>
        </a:p>
      </dgm:t>
    </dgm:pt>
    <dgm:pt modelId="{4D84F774-8DE4-4E86-926A-597B2D6DD36B}" type="sibTrans" cxnId="{5B65EEF3-09ED-41F8-83B7-54C073ADB0BE}">
      <dgm:prSet/>
      <dgm:spPr/>
      <dgm:t>
        <a:bodyPr/>
        <a:lstStyle/>
        <a:p>
          <a:endParaRPr lang="en-US"/>
        </a:p>
      </dgm:t>
    </dgm:pt>
    <dgm:pt modelId="{33B67031-1514-432D-8657-1F6FA287DEEE}">
      <dgm:prSet phldrT="[Text]" custT="1"/>
      <dgm:spPr/>
      <dgm:t>
        <a:bodyPr/>
        <a:lstStyle/>
        <a:p>
          <a:r>
            <a:rPr lang="ro-RO" altLang="ro-RO" sz="1800" smtClean="0">
              <a:latin typeface="+mn-lt"/>
            </a:rPr>
            <a:t>dimensionarea zonelor de planificare la urgenţă</a:t>
          </a:r>
          <a:endParaRPr lang="en-US" sz="1800" dirty="0">
            <a:latin typeface="+mn-lt"/>
          </a:endParaRPr>
        </a:p>
      </dgm:t>
    </dgm:pt>
    <dgm:pt modelId="{EF452B4A-8B6C-4607-A7D7-A0A04135A65C}" type="parTrans" cxnId="{9EFD1322-63C7-463F-B338-9D05E319977A}">
      <dgm:prSet/>
      <dgm:spPr/>
      <dgm:t>
        <a:bodyPr/>
        <a:lstStyle/>
        <a:p>
          <a:endParaRPr lang="en-US"/>
        </a:p>
      </dgm:t>
    </dgm:pt>
    <dgm:pt modelId="{A207375B-F61E-4B49-A5C8-7FF953CB138C}" type="sibTrans" cxnId="{9EFD1322-63C7-463F-B338-9D05E319977A}">
      <dgm:prSet/>
      <dgm:spPr/>
      <dgm:t>
        <a:bodyPr/>
        <a:lstStyle/>
        <a:p>
          <a:endParaRPr lang="en-US"/>
        </a:p>
      </dgm:t>
    </dgm:pt>
    <dgm:pt modelId="{A66B84C2-A21B-43D5-9C8E-0D2D49CF6A33}">
      <dgm:prSet phldrT="[Text]" custT="1"/>
      <dgm:spPr/>
      <dgm:t>
        <a:bodyPr/>
        <a:lstStyle/>
        <a:p>
          <a:r>
            <a:rPr lang="ro-RO" altLang="ro-RO" sz="1800" smtClean="0">
              <a:latin typeface="+mn-lt"/>
            </a:rPr>
            <a:t>planificarea răspunsului la urgenţă</a:t>
          </a:r>
          <a:endParaRPr lang="en-US" sz="1800" dirty="0">
            <a:latin typeface="+mn-lt"/>
          </a:endParaRPr>
        </a:p>
      </dgm:t>
    </dgm:pt>
    <dgm:pt modelId="{564DF2BD-316B-494C-B66C-73BF5A641B41}" type="parTrans" cxnId="{D6EE5207-F132-4516-8E47-3411D92BA0F9}">
      <dgm:prSet/>
      <dgm:spPr/>
      <dgm:t>
        <a:bodyPr/>
        <a:lstStyle/>
        <a:p>
          <a:endParaRPr lang="en-US"/>
        </a:p>
      </dgm:t>
    </dgm:pt>
    <dgm:pt modelId="{366CC6D5-2EB7-4A6E-97C5-F8727EDC2E72}" type="sibTrans" cxnId="{D6EE5207-F132-4516-8E47-3411D92BA0F9}">
      <dgm:prSet/>
      <dgm:spPr/>
      <dgm:t>
        <a:bodyPr/>
        <a:lstStyle/>
        <a:p>
          <a:endParaRPr lang="en-US"/>
        </a:p>
      </dgm:t>
    </dgm:pt>
    <dgm:pt modelId="{B2E6C3FE-43BE-416D-B1D9-0E36086A0C99}" type="pres">
      <dgm:prSet presAssocID="{95F3585B-9F4D-4EC3-AD8B-4E8C19D7DEDE}" presName="Name0" presStyleCnt="0">
        <dgm:presLayoutVars>
          <dgm:dir/>
          <dgm:resizeHandles val="exact"/>
        </dgm:presLayoutVars>
      </dgm:prSet>
      <dgm:spPr/>
      <dgm:t>
        <a:bodyPr/>
        <a:lstStyle/>
        <a:p>
          <a:endParaRPr lang="en-US"/>
        </a:p>
      </dgm:t>
    </dgm:pt>
    <dgm:pt modelId="{9EA3A229-727F-4F6C-9CED-7D80C976EC82}" type="pres">
      <dgm:prSet presAssocID="{A65784EF-0C00-4FA4-8EC2-1356212FB2CE}" presName="twoplus" presStyleLbl="node1" presStyleIdx="0" presStyleCnt="3">
        <dgm:presLayoutVars>
          <dgm:bulletEnabled val="1"/>
        </dgm:presLayoutVars>
      </dgm:prSet>
      <dgm:spPr/>
      <dgm:t>
        <a:bodyPr/>
        <a:lstStyle/>
        <a:p>
          <a:endParaRPr lang="en-US"/>
        </a:p>
      </dgm:t>
    </dgm:pt>
    <dgm:pt modelId="{1D9866CB-4674-415E-A0F0-3792EA43D72F}" type="pres">
      <dgm:prSet presAssocID="{33B67031-1514-432D-8657-1F6FA287DEEE}" presName="twoplus" presStyleLbl="node1" presStyleIdx="1" presStyleCnt="3">
        <dgm:presLayoutVars>
          <dgm:bulletEnabled val="1"/>
        </dgm:presLayoutVars>
      </dgm:prSet>
      <dgm:spPr/>
      <dgm:t>
        <a:bodyPr/>
        <a:lstStyle/>
        <a:p>
          <a:endParaRPr lang="en-US"/>
        </a:p>
      </dgm:t>
    </dgm:pt>
    <dgm:pt modelId="{E54A1B12-D198-479D-B6A7-F2D8B159D356}" type="pres">
      <dgm:prSet presAssocID="{A66B84C2-A21B-43D5-9C8E-0D2D49CF6A33}" presName="twoplus" presStyleLbl="node1" presStyleIdx="2" presStyleCnt="3">
        <dgm:presLayoutVars>
          <dgm:bulletEnabled val="1"/>
        </dgm:presLayoutVars>
      </dgm:prSet>
      <dgm:spPr/>
      <dgm:t>
        <a:bodyPr/>
        <a:lstStyle/>
        <a:p>
          <a:endParaRPr lang="en-US"/>
        </a:p>
      </dgm:t>
    </dgm:pt>
  </dgm:ptLst>
  <dgm:cxnLst>
    <dgm:cxn modelId="{F6828D18-185E-4A8E-B4C3-1D05FC83024F}" type="presOf" srcId="{33B67031-1514-432D-8657-1F6FA287DEEE}" destId="{1D9866CB-4674-415E-A0F0-3792EA43D72F}" srcOrd="0" destOrd="0" presId="urn:diagrams.loki3.com/TabbedArc+Icon"/>
    <dgm:cxn modelId="{FC3590E1-3FC6-4317-9E67-4063EC6118A4}" type="presOf" srcId="{A66B84C2-A21B-43D5-9C8E-0D2D49CF6A33}" destId="{E54A1B12-D198-479D-B6A7-F2D8B159D356}" srcOrd="0" destOrd="0" presId="urn:diagrams.loki3.com/TabbedArc+Icon"/>
    <dgm:cxn modelId="{D6EE5207-F132-4516-8E47-3411D92BA0F9}" srcId="{95F3585B-9F4D-4EC3-AD8B-4E8C19D7DEDE}" destId="{A66B84C2-A21B-43D5-9C8E-0D2D49CF6A33}" srcOrd="2" destOrd="0" parTransId="{564DF2BD-316B-494C-B66C-73BF5A641B41}" sibTransId="{366CC6D5-2EB7-4A6E-97C5-F8727EDC2E72}"/>
    <dgm:cxn modelId="{BE4F31FE-4103-4302-B54A-05CC5F493A1D}" type="presOf" srcId="{95F3585B-9F4D-4EC3-AD8B-4E8C19D7DEDE}" destId="{B2E6C3FE-43BE-416D-B1D9-0E36086A0C99}" srcOrd="0" destOrd="0" presId="urn:diagrams.loki3.com/TabbedArc+Icon"/>
    <dgm:cxn modelId="{22C594BA-3DFA-4284-8261-2F15399945F7}" type="presOf" srcId="{A65784EF-0C00-4FA4-8EC2-1356212FB2CE}" destId="{9EA3A229-727F-4F6C-9CED-7D80C976EC82}" srcOrd="0" destOrd="0" presId="urn:diagrams.loki3.com/TabbedArc+Icon"/>
    <dgm:cxn modelId="{9EFD1322-63C7-463F-B338-9D05E319977A}" srcId="{95F3585B-9F4D-4EC3-AD8B-4E8C19D7DEDE}" destId="{33B67031-1514-432D-8657-1F6FA287DEEE}" srcOrd="1" destOrd="0" parTransId="{EF452B4A-8B6C-4607-A7D7-A0A04135A65C}" sibTransId="{A207375B-F61E-4B49-A5C8-7FF953CB138C}"/>
    <dgm:cxn modelId="{5B65EEF3-09ED-41F8-83B7-54C073ADB0BE}" srcId="{95F3585B-9F4D-4EC3-AD8B-4E8C19D7DEDE}" destId="{A65784EF-0C00-4FA4-8EC2-1356212FB2CE}" srcOrd="0" destOrd="0" parTransId="{F8450300-AAE8-4D5D-A24E-6231B1348732}" sibTransId="{4D84F774-8DE4-4E86-926A-597B2D6DD36B}"/>
    <dgm:cxn modelId="{85B9AAD4-016F-43AB-AF8C-9542B8B7A54C}" type="presParOf" srcId="{B2E6C3FE-43BE-416D-B1D9-0E36086A0C99}" destId="{9EA3A229-727F-4F6C-9CED-7D80C976EC82}" srcOrd="0" destOrd="0" presId="urn:diagrams.loki3.com/TabbedArc+Icon"/>
    <dgm:cxn modelId="{E1D48E0E-820E-4E65-83C7-570874E283BA}" type="presParOf" srcId="{B2E6C3FE-43BE-416D-B1D9-0E36086A0C99}" destId="{1D9866CB-4674-415E-A0F0-3792EA43D72F}" srcOrd="1" destOrd="0" presId="urn:diagrams.loki3.com/TabbedArc+Icon"/>
    <dgm:cxn modelId="{6E80C690-A736-4208-9011-7AEB355A42A9}" type="presParOf" srcId="{B2E6C3FE-43BE-416D-B1D9-0E36086A0C99}" destId="{E54A1B12-D198-479D-B6A7-F2D8B159D356}" srcOrd="2" destOrd="0" presId="urn:diagrams.loki3.com/TabbedArc+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03C8C07-0D07-4B82-9518-7EDBE3B4FB61}" type="datetimeFigureOut">
              <a:rPr lang="en-US"/>
              <a:pPr>
                <a:defRPr/>
              </a:pPr>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11F5307-1F76-45C2-A545-B48C32763E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smtClean="0"/>
              <a:t>Planurile de urgenţă în caz de accidente majore în care sunt implicate substanţe periculoase se elaborează ţinând cont de </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EC946E-FE5F-4770-9069-C3D1689EF7A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altLang="ro-RO" smtClean="0">
                <a:solidFill>
                  <a:srgbClr val="000066"/>
                </a:solidFill>
                <a:latin typeface="Times New Roman" pitchFamily="18" charset="0"/>
              </a:rPr>
              <a:t>care ar putea avea consecinţe semnificative în cazul producerii unui accident major sau ar putea determina reclasificarea unui amplasament.</a:t>
            </a:r>
            <a:endParaRPr lang="ro-RO" altLang="ro-RO" b="1" smtClean="0">
              <a:solidFill>
                <a:srgbClr val="000066"/>
              </a:solidFill>
              <a:latin typeface="Times New Roman" pitchFamily="18" charset="0"/>
            </a:endParaRPr>
          </a:p>
          <a:p>
            <a:pPr>
              <a:spcBef>
                <a:spcPct val="0"/>
              </a:spcBef>
            </a:pPr>
            <a:endParaRPr lang="ro-RO"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B7C1B-360C-4AAF-9A6C-19594DA02748}"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ro-RO" altLang="ro-RO" smtClean="0">
                <a:solidFill>
                  <a:srgbClr val="000066"/>
                </a:solidFill>
                <a:latin typeface="Times New Roman" pitchFamily="18" charset="0"/>
              </a:rPr>
              <a:t>1. Actualizări, revizuiri, avizări şi distribuţie</a:t>
            </a:r>
          </a:p>
          <a:p>
            <a:pPr algn="just">
              <a:spcBef>
                <a:spcPct val="0"/>
              </a:spcBef>
            </a:pPr>
            <a:endParaRPr lang="ro-RO" altLang="ro-RO" sz="500" smtClean="0">
              <a:solidFill>
                <a:srgbClr val="000066"/>
              </a:solidFill>
              <a:latin typeface="Times New Roman" pitchFamily="18" charset="0"/>
            </a:endParaRPr>
          </a:p>
          <a:p>
            <a:pPr algn="just">
              <a:spcBef>
                <a:spcPct val="0"/>
              </a:spcBef>
            </a:pPr>
            <a:r>
              <a:rPr lang="ro-RO" altLang="ro-RO" smtClean="0">
                <a:solidFill>
                  <a:srgbClr val="000066"/>
                </a:solidFill>
                <a:latin typeface="Times New Roman" pitchFamily="18" charset="0"/>
              </a:rPr>
              <a:t>2. Generalităţi - se înscrie scopul în care s-a elaborat planul de urgenţă, domeniul de aplicare al acestuia şi baza legală ce justifică elaborarea</a:t>
            </a:r>
          </a:p>
          <a:p>
            <a:pPr algn="just">
              <a:spcBef>
                <a:spcPct val="0"/>
              </a:spcBef>
            </a:pPr>
            <a:endParaRPr lang="ro-RO" altLang="ro-RO" sz="500" smtClean="0">
              <a:solidFill>
                <a:srgbClr val="000066"/>
              </a:solidFill>
              <a:latin typeface="Times New Roman" pitchFamily="18" charset="0"/>
            </a:endParaRPr>
          </a:p>
          <a:p>
            <a:pPr algn="just">
              <a:spcBef>
                <a:spcPct val="0"/>
              </a:spcBef>
            </a:pPr>
            <a:r>
              <a:rPr lang="ro-RO" altLang="ro-RO" b="1" smtClean="0">
                <a:solidFill>
                  <a:srgbClr val="000066"/>
                </a:solidFill>
                <a:latin typeface="Times New Roman" pitchFamily="18" charset="0"/>
              </a:rPr>
              <a:t>3. </a:t>
            </a:r>
            <a:r>
              <a:rPr lang="ro-RO" altLang="ro-RO" smtClean="0">
                <a:solidFill>
                  <a:srgbClr val="000066"/>
                </a:solidFill>
                <a:latin typeface="Times New Roman" pitchFamily="18" charset="0"/>
              </a:rPr>
              <a:t>Activarea planului / încetarea urgenţei pe amplasament - capitolul prezintă, într-o manieră uşor de înţeles şi aplicat într-o situaţie de urgenţă următoarele aspecte:</a:t>
            </a:r>
          </a:p>
          <a:p>
            <a:pPr algn="just">
              <a:spcBef>
                <a:spcPct val="0"/>
              </a:spcBef>
            </a:pPr>
            <a:r>
              <a:rPr lang="ro-RO" altLang="ro-RO" b="1" smtClean="0">
                <a:solidFill>
                  <a:srgbClr val="000066"/>
                </a:solidFill>
                <a:latin typeface="Times New Roman" pitchFamily="18" charset="0"/>
              </a:rPr>
              <a:t>	a) </a:t>
            </a:r>
            <a:r>
              <a:rPr lang="ro-RO" altLang="ro-RO" i="1" smtClean="0">
                <a:solidFill>
                  <a:srgbClr val="000066"/>
                </a:solidFill>
                <a:latin typeface="Times New Roman" pitchFamily="18" charset="0"/>
              </a:rPr>
              <a:t>Clasificarea urgenţelor</a:t>
            </a:r>
            <a:r>
              <a:rPr lang="ro-RO" altLang="ro-RO" smtClean="0">
                <a:solidFill>
                  <a:srgbClr val="000066"/>
                </a:solidFill>
                <a:latin typeface="Times New Roman" pitchFamily="18" charset="0"/>
              </a:rPr>
              <a:t> – sistem individual de clasificare, în funcţie de efectele pe  amplasament sau în afară, impactul economic, impactul social, impactul asupra mediului, etc.;</a:t>
            </a:r>
            <a:endParaRPr lang="ro-RO" altLang="ro-RO" b="1" smtClean="0">
              <a:solidFill>
                <a:srgbClr val="000066"/>
              </a:solidFill>
              <a:latin typeface="Times New Roman" pitchFamily="18" charset="0"/>
            </a:endParaRPr>
          </a:p>
          <a:p>
            <a:pPr algn="just">
              <a:spcBef>
                <a:spcPct val="0"/>
              </a:spcBef>
            </a:pPr>
            <a:r>
              <a:rPr lang="ro-RO" altLang="ro-RO" b="1" smtClean="0">
                <a:solidFill>
                  <a:srgbClr val="000066"/>
                </a:solidFill>
                <a:latin typeface="Times New Roman" pitchFamily="18" charset="0"/>
              </a:rPr>
              <a:t>	b) </a:t>
            </a:r>
            <a:r>
              <a:rPr lang="ro-RO" altLang="ro-RO" i="1" smtClean="0">
                <a:solidFill>
                  <a:srgbClr val="000066"/>
                </a:solidFill>
                <a:latin typeface="Times New Roman" pitchFamily="18" charset="0"/>
              </a:rPr>
              <a:t>Când se activează planul</a:t>
            </a:r>
            <a:r>
              <a:rPr lang="ro-RO" altLang="ro-RO" smtClean="0">
                <a:solidFill>
                  <a:srgbClr val="000066"/>
                </a:solidFill>
                <a:latin typeface="Times New Roman" pitchFamily="18" charset="0"/>
              </a:rPr>
              <a:t> – stabilirea unor criterii individuale ce vor solicita activarea planului;</a:t>
            </a:r>
            <a:endParaRPr lang="ro-RO" altLang="ro-RO" b="1" smtClean="0">
              <a:solidFill>
                <a:srgbClr val="000066"/>
              </a:solidFill>
              <a:latin typeface="Times New Roman" pitchFamily="18" charset="0"/>
            </a:endParaRPr>
          </a:p>
          <a:p>
            <a:pPr algn="just">
              <a:spcBef>
                <a:spcPct val="0"/>
              </a:spcBef>
            </a:pPr>
            <a:r>
              <a:rPr lang="ro-RO" altLang="ro-RO" b="1" smtClean="0">
                <a:solidFill>
                  <a:srgbClr val="000066"/>
                </a:solidFill>
                <a:latin typeface="Times New Roman" pitchFamily="18" charset="0"/>
              </a:rPr>
              <a:t>	c) </a:t>
            </a:r>
            <a:r>
              <a:rPr lang="ro-RO" altLang="ro-RO" i="1" smtClean="0">
                <a:solidFill>
                  <a:srgbClr val="000066"/>
                </a:solidFill>
                <a:latin typeface="Times New Roman" pitchFamily="18" charset="0"/>
              </a:rPr>
              <a:t>Persoane cu responsabilităţi în activarea planului</a:t>
            </a:r>
          </a:p>
          <a:p>
            <a:pPr algn="just">
              <a:spcBef>
                <a:spcPct val="0"/>
              </a:spcBef>
            </a:pPr>
            <a:r>
              <a:rPr lang="ro-RO" altLang="ro-RO" smtClean="0">
                <a:solidFill>
                  <a:srgbClr val="000066"/>
                </a:solidFill>
                <a:latin typeface="Times New Roman" pitchFamily="18" charset="0"/>
              </a:rPr>
              <a:t>- Numele sau funcţiile persoanelor autorizate să declanşeze proceduri de urgenţă şi persoana responsabilă pentru coordonarea la faţa locului a acţiunii de atenuare a efectelor;</a:t>
            </a:r>
          </a:p>
          <a:p>
            <a:pPr algn="just">
              <a:spcBef>
                <a:spcPct val="0"/>
              </a:spcBef>
            </a:pPr>
            <a:r>
              <a:rPr lang="ro-RO" altLang="ro-RO" smtClean="0">
                <a:solidFill>
                  <a:srgbClr val="000066"/>
                </a:solidFill>
                <a:latin typeface="Times New Roman" pitchFamily="18" charset="0"/>
              </a:rPr>
              <a:t>- Numele sau funcţia persoanei care are responsabilitatea de a menţine legătura cu autoritatea responsabilă pentru planul de urgenţă extern;</a:t>
            </a:r>
            <a:endParaRPr lang="ro-RO" altLang="ro-RO" b="1" smtClean="0">
              <a:solidFill>
                <a:srgbClr val="000066"/>
              </a:solidFill>
              <a:latin typeface="Times New Roman" pitchFamily="18" charset="0"/>
            </a:endParaRPr>
          </a:p>
          <a:p>
            <a:pPr>
              <a:spcBef>
                <a:spcPct val="0"/>
              </a:spcBef>
            </a:pPr>
            <a:endParaRPr lang="ro-RO"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D5E72A-CFA0-43F7-85CD-2EDEAE3169DB}"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o-RO" altLang="ro-RO" smtClean="0">
                <a:solidFill>
                  <a:srgbClr val="000066"/>
                </a:solidFill>
                <a:latin typeface="Times New Roman" pitchFamily="18" charset="0"/>
              </a:rPr>
              <a:t>se </a:t>
            </a:r>
            <a:r>
              <a:rPr lang="ro-RO" altLang="ro-RO" b="1" smtClean="0">
                <a:solidFill>
                  <a:srgbClr val="000066"/>
                </a:solidFill>
                <a:latin typeface="Times New Roman" pitchFamily="18" charset="0"/>
              </a:rPr>
              <a:t>actualizează </a:t>
            </a:r>
            <a:r>
              <a:rPr lang="ro-RO" altLang="ro-RO" smtClean="0">
                <a:solidFill>
                  <a:srgbClr val="000066"/>
                </a:solidFill>
                <a:latin typeface="Times New Roman" pitchFamily="18" charset="0"/>
              </a:rPr>
              <a:t>prin grija ISU, cu sprijinul autorităţilor administraţiei publice locale din zonele de planificare la urgenţă şi Instituţiei Prefectului, anual sau ori de câte ori apar modificări în ceea ce priveşte</a:t>
            </a:r>
          </a:p>
          <a:p>
            <a:pPr>
              <a:spcBef>
                <a:spcPct val="0"/>
              </a:spcBef>
            </a:pPr>
            <a:r>
              <a:rPr lang="ro-RO" altLang="ro-RO" b="1" smtClean="0">
                <a:solidFill>
                  <a:srgbClr val="000066"/>
                </a:solidFill>
                <a:latin typeface="Times New Roman" pitchFamily="18" charset="0"/>
              </a:rPr>
              <a:t>Revizuirea </a:t>
            </a:r>
            <a:r>
              <a:rPr lang="ro-RO" altLang="ro-RO" smtClean="0">
                <a:solidFill>
                  <a:srgbClr val="000066"/>
                </a:solidFill>
                <a:latin typeface="Times New Roman" pitchFamily="18" charset="0"/>
              </a:rPr>
              <a:t>planului de urgenţă externă se realizează la intervale de cel mult 3 ani sau în baza modificărilor produse în:</a:t>
            </a:r>
          </a:p>
          <a:p>
            <a:pPr>
              <a:spcBef>
                <a:spcPct val="0"/>
              </a:spcBef>
            </a:pPr>
            <a:endParaRPr lang="ro-RO"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18F2F1-7746-4EAC-A33A-6C597900AFD5}"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2A44D-6371-4254-9A97-0FD099C60AFD}"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3123590"/>
            <a:ext cx="7329840" cy="1832460"/>
          </a:xfrm>
          <a:effectLst>
            <a:outerShdw blurRad="50800" dist="38100" dir="2700000" algn="tl" rotWithShape="0">
              <a:prstClr val="black">
                <a:alpha val="40000"/>
              </a:prstClr>
            </a:outerShdw>
          </a:effectLst>
        </p:spPr>
        <p:txBody>
          <a:bodyPr>
            <a:normAutofit/>
          </a:bodyPr>
          <a:lstStyle>
            <a:lvl1pPr algn="r">
              <a:defRPr sz="3600">
                <a:solidFill>
                  <a:srgbClr val="FFC000"/>
                </a:solidFill>
              </a:defRPr>
            </a:lvl1pPr>
          </a:lstStyle>
          <a:p>
            <a:r>
              <a:rPr lang="ro-RO" dirty="0" smtClean="0"/>
              <a:t>Faceți clic pentru a edita stilul de titlu Coordonator</a:t>
            </a:r>
            <a:endParaRPr lang="en-US" dirty="0"/>
          </a:p>
        </p:txBody>
      </p:sp>
      <p:sp>
        <p:nvSpPr>
          <p:cNvPr id="3" name="Subtitle 2"/>
          <p:cNvSpPr>
            <a:spLocks noGrp="1"/>
          </p:cNvSpPr>
          <p:nvPr>
            <p:ph type="subTitle" idx="1"/>
          </p:nvPr>
        </p:nvSpPr>
        <p:spPr>
          <a:xfrm>
            <a:off x="1212490" y="1596540"/>
            <a:ext cx="7482545" cy="1068935"/>
          </a:xfrm>
        </p:spPr>
        <p:txBody>
          <a:bodyP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DBE5E1A-4DC0-4F44-AEB4-0736623A5792}"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35F6DC-ABED-4A8C-ABCE-13119319EFC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4003FF-05F1-4940-B634-5477AFEBE488}"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091C30-B537-43DB-9D06-AFC3FC089A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0983C3-F694-46B7-95BD-E7EA616E58C0}"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7CC49B-519A-476E-A973-48271473CF4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8991B9-88F7-4DDC-BD54-151CB58390FB}"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8BE33C-A0F2-4153-8820-8B1365C591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2490" y="833016"/>
            <a:ext cx="7482545" cy="61082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2489" y="1648067"/>
            <a:ext cx="7466075"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DB4C2F-C834-4589-9A54-C694B0CD7471}"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26765E-B120-4174-9AA7-99052083BE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2490" y="833015"/>
            <a:ext cx="7016195" cy="61082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596540"/>
            <a:ext cx="641361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7F6EAA-58F9-405E-8352-7CFA5E27F677}"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85B37D-3383-45B8-80B2-AB406B2F1D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72BF7A-92C0-40F3-8482-B96B60FE8469}"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7A9711-8481-49A7-82D6-547F3E8A01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7887A84-A918-447E-AC8E-836D4A13AB92}"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F34A37-7289-4BCC-AA57-F58A92E45B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9785" y="833015"/>
            <a:ext cx="5955495" cy="61082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59784" y="1730202"/>
            <a:ext cx="3582073"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59784" y="2360065"/>
            <a:ext cx="358207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247790" y="1730202"/>
            <a:ext cx="3583480"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247790" y="2360065"/>
            <a:ext cx="3583480"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222CB1A-FB05-42E4-9880-9DDA4B4F295C}" type="datetimeFigureOut">
              <a:rPr lang="en-US"/>
              <a:pPr>
                <a:defRPr/>
              </a:pPr>
              <a:t>11/22/2016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3D57A0-9A95-490D-9144-BC923D3230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42F2E7-6AE1-40ED-9541-C806B5B271EB}" type="datetimeFigureOut">
              <a:rPr lang="en-US"/>
              <a:pPr>
                <a:defRPr/>
              </a:pPr>
              <a:t>11/22/2016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501ADF-483B-4EEC-86BF-60A5BAEFBD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BC8768-692E-4D00-9B8F-91258C0ED470}" type="datetimeFigureOut">
              <a:rPr lang="en-US"/>
              <a:pPr>
                <a:defRPr/>
              </a:pPr>
              <a:t>11/22/2016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EE1157-A637-40B1-A2C3-12C1D92CB1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8D5518-F696-48A7-8612-0FB4CEE11DFC}"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6E3657-EC08-4476-B8CD-C3AFE5EC5B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1875704-6583-4185-9BBE-703BD1CBDC6D}" type="datetimeFigureOut">
              <a:rPr lang="en-US"/>
              <a:pPr>
                <a:defRPr/>
              </a:pPr>
              <a:t>11/22/2016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FDF9DF9-240A-44C1-895E-D8BC3D6CE7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template.net/?utm_source=ppt&amp;utm_medium=logo&amp;utm_term=thanksgiving&amp;utm_content=0056&amp;utm_campaign=pp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template.net/?utm_source=ppt&amp;utm_medium=logo&amp;utm_term=thanksgiving&amp;utm_content=0056&amp;utm_campaign=ppt" TargetMode="Externa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250" y="3124200"/>
            <a:ext cx="7329488" cy="1831975"/>
          </a:xfrm>
        </p:spPr>
        <p:txBody>
          <a:bodyPr rtlCol="0"/>
          <a:lstStyle/>
          <a:p>
            <a:pPr fontAlgn="auto">
              <a:spcAft>
                <a:spcPts val="0"/>
              </a:spcAft>
              <a:defRPr/>
            </a:pPr>
            <a:r>
              <a:rPr lang="ro-RO" dirty="0" smtClean="0"/>
              <a:t>PLANURI DE URGENȚĂ</a:t>
            </a:r>
            <a:endParaRPr lang="en-US" dirty="0"/>
          </a:p>
        </p:txBody>
      </p:sp>
      <p:sp>
        <p:nvSpPr>
          <p:cNvPr id="3" name="Subtitle 2"/>
          <p:cNvSpPr>
            <a:spLocks noGrp="1"/>
          </p:cNvSpPr>
          <p:nvPr>
            <p:ph type="subTitle" idx="1"/>
          </p:nvPr>
        </p:nvSpPr>
        <p:spPr>
          <a:xfrm>
            <a:off x="2892425" y="5222875"/>
            <a:ext cx="6261100" cy="1069975"/>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rtlCol="0"/>
          <a:lstStyle/>
          <a:p>
            <a:pPr fontAlgn="auto">
              <a:spcAft>
                <a:spcPts val="0"/>
              </a:spcAft>
              <a:buFont typeface="Arial" pitchFamily="34" charset="0"/>
              <a:buNone/>
              <a:defRPr/>
            </a:pPr>
            <a:r>
              <a:rPr lang="ro-RO" sz="2400" dirty="0" err="1" smtClean="0"/>
              <a:t>Col.ing</a:t>
            </a:r>
            <a:r>
              <a:rPr lang="ro-RO" sz="2400" dirty="0" smtClean="0"/>
              <a:t>. Francisc </a:t>
            </a:r>
            <a:r>
              <a:rPr lang="ro-RO" sz="2400" dirty="0" err="1" smtClean="0"/>
              <a:t>Senzaconi</a:t>
            </a:r>
            <a:endParaRPr lang="en-US" sz="2400" dirty="0" smtClean="0"/>
          </a:p>
          <a:p>
            <a:pPr fontAlgn="auto">
              <a:spcAft>
                <a:spcPts val="0"/>
              </a:spcAft>
              <a:buFont typeface="Arial" pitchFamily="34" charset="0"/>
              <a:buNone/>
              <a:defRPr/>
            </a:pPr>
            <a:r>
              <a:rPr lang="ro-RO" sz="2400" dirty="0" smtClean="0"/>
              <a:t>Inspectoratul General pentru Situații de Urgență</a:t>
            </a:r>
            <a:endParaRPr lang="en-US" sz="2400" dirty="0"/>
          </a:p>
        </p:txBody>
      </p:sp>
      <p:pic>
        <p:nvPicPr>
          <p:cNvPr id="15363" name="Picture 2" descr="E:\cloud\drive\websites\ppttemplate\ppt\logo-ppttemplate.png">
            <a:hlinkClick r:id="rId2"/>
          </p:cNvPr>
          <p:cNvPicPr>
            <a:picLocks noChangeAspect="1" noChangeArrowheads="1"/>
          </p:cNvPicPr>
          <p:nvPr/>
        </p:nvPicPr>
        <p:blipFill>
          <a:blip r:embed="rId3"/>
          <a:srcRect/>
          <a:stretch>
            <a:fillRect/>
          </a:stretch>
        </p:blipFill>
        <p:spPr bwMode="auto">
          <a:xfrm>
            <a:off x="7878763" y="6530975"/>
            <a:ext cx="1160462" cy="2508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EXERSARE, TESTARE EVALUARE</a:t>
            </a:r>
            <a:endParaRPr lang="ro-RO" dirty="0"/>
          </a:p>
        </p:txBody>
      </p:sp>
      <p:sp>
        <p:nvSpPr>
          <p:cNvPr id="3" name="Content Placeholder 2"/>
          <p:cNvSpPr>
            <a:spLocks noGrp="1"/>
          </p:cNvSpPr>
          <p:nvPr>
            <p:ph idx="1"/>
          </p:nvPr>
        </p:nvSpPr>
        <p:spPr>
          <a:xfrm>
            <a:off x="1276350" y="1749425"/>
            <a:ext cx="7177088" cy="5038725"/>
          </a:xfrm>
        </p:spPr>
        <p:txBody>
          <a:bodyPr rtlCol="0">
            <a:normAutofit fontScale="70000" lnSpcReduction="20000"/>
          </a:bodyPr>
          <a:lstStyle/>
          <a:p>
            <a:pPr fontAlgn="auto">
              <a:spcAft>
                <a:spcPts val="0"/>
              </a:spcAft>
              <a:buFont typeface="Arial" pitchFamily="34" charset="0"/>
              <a:buChar char="•"/>
              <a:defRPr/>
            </a:pPr>
            <a:r>
              <a:rPr lang="ro-RO" sz="3800" dirty="0" smtClean="0"/>
              <a:t>Cum?</a:t>
            </a:r>
          </a:p>
          <a:p>
            <a:pPr lvl="1" fontAlgn="auto">
              <a:spcAft>
                <a:spcPts val="0"/>
              </a:spcAft>
              <a:buFont typeface="Arial" pitchFamily="34" charset="0"/>
              <a:buChar char="–"/>
              <a:defRPr/>
            </a:pPr>
            <a:r>
              <a:rPr lang="ro-RO" dirty="0" smtClean="0"/>
              <a:t>planificări </a:t>
            </a:r>
            <a:r>
              <a:rPr lang="ro-RO" dirty="0"/>
              <a:t>anuale întocmite de responsabilul în domeniul managementului </a:t>
            </a:r>
            <a:r>
              <a:rPr lang="ro-RO" dirty="0" err="1"/>
              <a:t>securităţii</a:t>
            </a:r>
            <a:r>
              <a:rPr lang="ro-RO" dirty="0"/>
              <a:t> </a:t>
            </a:r>
            <a:r>
              <a:rPr lang="ro-RO" dirty="0" err="1"/>
              <a:t>şi</a:t>
            </a:r>
            <a:r>
              <a:rPr lang="ro-RO" dirty="0"/>
              <a:t> aprobate de </a:t>
            </a:r>
            <a:r>
              <a:rPr lang="ro-RO" dirty="0" smtClean="0"/>
              <a:t>conducerea </a:t>
            </a:r>
            <a:r>
              <a:rPr lang="ro-RO" dirty="0"/>
              <a:t>operatorului </a:t>
            </a:r>
            <a:r>
              <a:rPr lang="ro-RO" dirty="0" smtClean="0"/>
              <a:t>economic. </a:t>
            </a:r>
            <a:endParaRPr lang="ro-RO" dirty="0"/>
          </a:p>
          <a:p>
            <a:pPr lvl="1" fontAlgn="auto">
              <a:spcAft>
                <a:spcPts val="0"/>
              </a:spcAft>
              <a:buFont typeface="Arial" pitchFamily="34" charset="0"/>
              <a:buChar char="–"/>
              <a:defRPr/>
            </a:pPr>
            <a:r>
              <a:rPr lang="ro-RO" dirty="0" smtClean="0"/>
              <a:t>Planificarea </a:t>
            </a:r>
            <a:r>
              <a:rPr lang="ro-RO" dirty="0" err="1"/>
              <a:t>desfăşurării</a:t>
            </a:r>
            <a:r>
              <a:rPr lang="ro-RO" dirty="0"/>
              <a:t> </a:t>
            </a:r>
            <a:r>
              <a:rPr lang="ro-RO" dirty="0" err="1"/>
              <a:t>exerciţiilor</a:t>
            </a:r>
            <a:r>
              <a:rPr lang="ro-RO" dirty="0"/>
              <a:t> se transmite la ISU până la data de 15 decembrie a anului în curs pentru anul </a:t>
            </a:r>
            <a:r>
              <a:rPr lang="ro-RO" dirty="0" smtClean="0"/>
              <a:t>următor</a:t>
            </a:r>
          </a:p>
          <a:p>
            <a:pPr fontAlgn="auto">
              <a:spcAft>
                <a:spcPts val="0"/>
              </a:spcAft>
              <a:buFont typeface="Arial" pitchFamily="34" charset="0"/>
              <a:buChar char="•"/>
              <a:defRPr/>
            </a:pPr>
            <a:r>
              <a:rPr lang="ro-RO" sz="3800" dirty="0" smtClean="0"/>
              <a:t>Ce, Când?</a:t>
            </a:r>
          </a:p>
          <a:p>
            <a:pPr lvl="1" fontAlgn="auto">
              <a:spcAft>
                <a:spcPts val="0"/>
              </a:spcAft>
              <a:buFont typeface="Arial" pitchFamily="34" charset="0"/>
              <a:buChar char="–"/>
              <a:defRPr/>
            </a:pPr>
            <a:r>
              <a:rPr lang="ro-RO" dirty="0" smtClean="0"/>
              <a:t>pregătire </a:t>
            </a:r>
            <a:r>
              <a:rPr lang="ro-RO" dirty="0"/>
              <a:t>teoretică privind modul de </a:t>
            </a:r>
            <a:r>
              <a:rPr lang="ro-RO" dirty="0" err="1"/>
              <a:t>acţiune</a:t>
            </a:r>
            <a:r>
              <a:rPr lang="ro-RO" dirty="0"/>
              <a:t> în caz de accidente pe amplasament în care sunt implicate </a:t>
            </a:r>
            <a:r>
              <a:rPr lang="ro-RO" dirty="0" err="1"/>
              <a:t>substanţe</a:t>
            </a:r>
            <a:r>
              <a:rPr lang="ro-RO" dirty="0"/>
              <a:t> periculoase - </a:t>
            </a:r>
            <a:r>
              <a:rPr lang="ro-RO" dirty="0" smtClean="0"/>
              <a:t>lunar;</a:t>
            </a:r>
          </a:p>
          <a:p>
            <a:pPr lvl="1" fontAlgn="auto">
              <a:spcAft>
                <a:spcPts val="0"/>
              </a:spcAft>
              <a:buFont typeface="Arial" pitchFamily="34" charset="0"/>
              <a:buChar char="–"/>
              <a:defRPr/>
            </a:pPr>
            <a:r>
              <a:rPr lang="ro-RO" dirty="0" err="1" smtClean="0"/>
              <a:t>exerciţii</a:t>
            </a:r>
            <a:r>
              <a:rPr lang="ro-RO" dirty="0" smtClean="0"/>
              <a:t> </a:t>
            </a:r>
            <a:r>
              <a:rPr lang="ro-RO" dirty="0"/>
              <a:t>de simulare, fără implicarea </a:t>
            </a:r>
            <a:r>
              <a:rPr lang="ro-RO" dirty="0" err="1"/>
              <a:t>forţelor</a:t>
            </a:r>
            <a:r>
              <a:rPr lang="ro-RO" dirty="0"/>
              <a:t> specializate în teren, în special pentru verificarea fluxului </a:t>
            </a:r>
            <a:r>
              <a:rPr lang="ro-RO" dirty="0" err="1"/>
              <a:t>informaţional</a:t>
            </a:r>
            <a:r>
              <a:rPr lang="ro-RO" dirty="0"/>
              <a:t>-decizional </a:t>
            </a:r>
            <a:r>
              <a:rPr lang="ro-RO" dirty="0" err="1"/>
              <a:t>şi</a:t>
            </a:r>
            <a:r>
              <a:rPr lang="ro-RO" dirty="0"/>
              <a:t> de notificare a accidentului – o dată la 6 </a:t>
            </a:r>
            <a:r>
              <a:rPr lang="ro-RO" dirty="0" smtClean="0"/>
              <a:t>luni;</a:t>
            </a:r>
          </a:p>
          <a:p>
            <a:pPr lvl="1" fontAlgn="auto">
              <a:spcAft>
                <a:spcPts val="0"/>
              </a:spcAft>
              <a:buFont typeface="Arial" pitchFamily="34" charset="0"/>
              <a:buChar char="–"/>
              <a:defRPr/>
            </a:pPr>
            <a:r>
              <a:rPr lang="ro-RO" dirty="0" err="1" smtClean="0"/>
              <a:t>exerciţii</a:t>
            </a:r>
            <a:r>
              <a:rPr lang="ro-RO" dirty="0" smtClean="0"/>
              <a:t> </a:t>
            </a:r>
            <a:r>
              <a:rPr lang="ro-RO" dirty="0"/>
              <a:t>de simulare a unui accident major, în teren, cu implicarea </a:t>
            </a:r>
            <a:r>
              <a:rPr lang="ro-RO" dirty="0" err="1"/>
              <a:t>parţială</a:t>
            </a:r>
            <a:r>
              <a:rPr lang="ro-RO" dirty="0"/>
              <a:t> sau totală a </a:t>
            </a:r>
            <a:r>
              <a:rPr lang="ro-RO" dirty="0" err="1"/>
              <a:t>entităţilor</a:t>
            </a:r>
            <a:r>
              <a:rPr lang="ro-RO" dirty="0"/>
              <a:t> nominalizate în plan – cel </a:t>
            </a:r>
            <a:r>
              <a:rPr lang="ro-RO" dirty="0" err="1"/>
              <a:t>puţin</a:t>
            </a:r>
            <a:r>
              <a:rPr lang="ro-RO" dirty="0"/>
              <a:t> o dată la 3 ani pentru fiecare tip de eveniment identificat în plan. </a:t>
            </a:r>
          </a:p>
        </p:txBody>
      </p:sp>
      <p:pic>
        <p:nvPicPr>
          <p:cNvPr id="26627" name="Picture 2" descr="Imagini pentru testing"/>
          <p:cNvPicPr>
            <a:picLocks noChangeAspect="1" noChangeArrowheads="1"/>
          </p:cNvPicPr>
          <p:nvPr/>
        </p:nvPicPr>
        <p:blipFill>
          <a:blip r:embed="rId2"/>
          <a:srcRect/>
          <a:stretch>
            <a:fillRect/>
          </a:stretch>
        </p:blipFill>
        <p:spPr bwMode="auto">
          <a:xfrm>
            <a:off x="6862763" y="520700"/>
            <a:ext cx="1900237" cy="14716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EXERSARE, TESTARE EVALUARE</a:t>
            </a:r>
            <a:endParaRPr lang="ro-RO" dirty="0"/>
          </a:p>
        </p:txBody>
      </p:sp>
      <p:sp>
        <p:nvSpPr>
          <p:cNvPr id="27650" name="Content Placeholder 2"/>
          <p:cNvSpPr>
            <a:spLocks noGrp="1"/>
          </p:cNvSpPr>
          <p:nvPr>
            <p:ph idx="1"/>
          </p:nvPr>
        </p:nvSpPr>
        <p:spPr>
          <a:xfrm>
            <a:off x="1238250" y="2054225"/>
            <a:ext cx="6413500" cy="4276725"/>
          </a:xfrm>
        </p:spPr>
        <p:txBody>
          <a:bodyPr/>
          <a:lstStyle/>
          <a:p>
            <a:r>
              <a:rPr lang="ro-RO" sz="2000" smtClean="0"/>
              <a:t>Evaluarea testării planului de urgenţă internă se realizează după executarea exerciţiilor, pe baza observaţiilor şi rapoartelor prezentate de personalul special desemnat în acest scop.</a:t>
            </a:r>
          </a:p>
          <a:p>
            <a:r>
              <a:rPr lang="ro-RO" sz="2000" smtClean="0"/>
              <a:t>Concluziile desprinse şi măsurile pentru îmbunătăţirea activităţii sunt cuprinse într-un raport de evaluare, întocmit de către responsabilul în domeniul managementului securităţii, care se prezintă conducerii operatorului. </a:t>
            </a:r>
          </a:p>
          <a:p>
            <a:r>
              <a:rPr lang="ro-RO" sz="2000" smtClean="0"/>
              <a:t>Un exemplar din raportul de evaluare se transmite la ISU în termen de 15 zile de la data executării fiecărui exerciţiu.</a:t>
            </a:r>
          </a:p>
        </p:txBody>
      </p:sp>
      <p:pic>
        <p:nvPicPr>
          <p:cNvPr id="8194" name="Picture 2" descr="Imagini pentru evaluation"/>
          <p:cNvPicPr>
            <a:picLocks noChangeAspect="1" noChangeArrowheads="1"/>
          </p:cNvPicPr>
          <p:nvPr/>
        </p:nvPicPr>
        <p:blipFill>
          <a:blip r:embed="rId2"/>
          <a:srcRect/>
          <a:stretch>
            <a:fillRect/>
          </a:stretch>
        </p:blipFill>
        <p:spPr bwMode="auto">
          <a:xfrm>
            <a:off x="6862763" y="490538"/>
            <a:ext cx="1808162" cy="141605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STRUCTURA CADRU A PUI</a:t>
            </a:r>
            <a:endParaRPr lang="ro-RO" dirty="0"/>
          </a:p>
        </p:txBody>
      </p:sp>
      <p:sp>
        <p:nvSpPr>
          <p:cNvPr id="3" name="Content Placeholder 2"/>
          <p:cNvSpPr>
            <a:spLocks noGrp="1"/>
          </p:cNvSpPr>
          <p:nvPr>
            <p:ph idx="1"/>
          </p:nvPr>
        </p:nvSpPr>
        <p:spPr>
          <a:xfrm>
            <a:off x="1514475" y="1819275"/>
            <a:ext cx="6413500" cy="5038725"/>
          </a:xfrm>
        </p:spPr>
        <p:txBody>
          <a:bodyPr rtlCol="0">
            <a:normAutofit fontScale="77500" lnSpcReduction="20000"/>
          </a:bodyPr>
          <a:lstStyle/>
          <a:p>
            <a:pPr fontAlgn="auto">
              <a:spcAft>
                <a:spcPts val="0"/>
              </a:spcAft>
              <a:buFont typeface="Arial" pitchFamily="34" charset="0"/>
              <a:buChar char="•"/>
              <a:defRPr/>
            </a:pPr>
            <a:r>
              <a:rPr lang="ro-RO" dirty="0"/>
              <a:t>1. Actualizări, revizuiri, avizări </a:t>
            </a:r>
            <a:r>
              <a:rPr lang="ro-RO" dirty="0" err="1"/>
              <a:t>şi</a:t>
            </a:r>
            <a:r>
              <a:rPr lang="ro-RO" dirty="0"/>
              <a:t> </a:t>
            </a:r>
            <a:r>
              <a:rPr lang="ro-RO" dirty="0" err="1"/>
              <a:t>distribuţie</a:t>
            </a:r>
            <a:endParaRPr lang="ro-RO" dirty="0"/>
          </a:p>
          <a:p>
            <a:pPr fontAlgn="auto">
              <a:spcAft>
                <a:spcPts val="0"/>
              </a:spcAft>
              <a:buFont typeface="Arial" pitchFamily="34" charset="0"/>
              <a:buChar char="•"/>
              <a:defRPr/>
            </a:pPr>
            <a:r>
              <a:rPr lang="ro-RO" dirty="0" smtClean="0"/>
              <a:t>2</a:t>
            </a:r>
            <a:r>
              <a:rPr lang="ro-RO" dirty="0"/>
              <a:t>. </a:t>
            </a:r>
            <a:r>
              <a:rPr lang="ro-RO" dirty="0" err="1" smtClean="0"/>
              <a:t>Generalităţi</a:t>
            </a:r>
            <a:endParaRPr lang="ro-RO" dirty="0"/>
          </a:p>
          <a:p>
            <a:pPr fontAlgn="auto">
              <a:spcAft>
                <a:spcPts val="0"/>
              </a:spcAft>
              <a:buFont typeface="Arial" pitchFamily="34" charset="0"/>
              <a:buChar char="•"/>
              <a:defRPr/>
            </a:pPr>
            <a:r>
              <a:rPr lang="ro-RO" dirty="0"/>
              <a:t>3. Activarea planului / încetarea </a:t>
            </a:r>
            <a:r>
              <a:rPr lang="ro-RO" dirty="0" err="1"/>
              <a:t>urgenţei</a:t>
            </a:r>
            <a:r>
              <a:rPr lang="ro-RO" dirty="0"/>
              <a:t> pe amplasament </a:t>
            </a:r>
            <a:endParaRPr lang="ro-RO" dirty="0" smtClean="0"/>
          </a:p>
          <a:p>
            <a:pPr marL="971550" lvl="1" indent="-514350" fontAlgn="auto">
              <a:spcAft>
                <a:spcPts val="0"/>
              </a:spcAft>
              <a:buFont typeface="+mj-lt"/>
              <a:buAutoNum type="alphaLcParenR"/>
              <a:defRPr/>
            </a:pPr>
            <a:r>
              <a:rPr lang="ro-RO" dirty="0" smtClean="0"/>
              <a:t>Clasificarea </a:t>
            </a:r>
            <a:r>
              <a:rPr lang="ro-RO" dirty="0" err="1"/>
              <a:t>urgenţelor</a:t>
            </a:r>
            <a:r>
              <a:rPr lang="ro-RO" dirty="0"/>
              <a:t> </a:t>
            </a:r>
            <a:endParaRPr lang="ro-RO" dirty="0" smtClean="0"/>
          </a:p>
          <a:p>
            <a:pPr marL="971550" lvl="1" indent="-514350" fontAlgn="auto">
              <a:spcAft>
                <a:spcPts val="0"/>
              </a:spcAft>
              <a:buFont typeface="+mj-lt"/>
              <a:buAutoNum type="alphaLcParenR"/>
              <a:defRPr/>
            </a:pPr>
            <a:r>
              <a:rPr lang="ro-RO" dirty="0" smtClean="0"/>
              <a:t>Când </a:t>
            </a:r>
            <a:r>
              <a:rPr lang="ro-RO" dirty="0"/>
              <a:t>se activează planul </a:t>
            </a:r>
            <a:endParaRPr lang="ro-RO" dirty="0" smtClean="0"/>
          </a:p>
          <a:p>
            <a:pPr marL="971550" lvl="1" indent="-514350" fontAlgn="auto">
              <a:spcAft>
                <a:spcPts val="0"/>
              </a:spcAft>
              <a:buFont typeface="+mj-lt"/>
              <a:buAutoNum type="alphaLcParenR"/>
              <a:defRPr/>
            </a:pPr>
            <a:r>
              <a:rPr lang="ro-RO" dirty="0" smtClean="0"/>
              <a:t>Persoane </a:t>
            </a:r>
            <a:r>
              <a:rPr lang="ro-RO" dirty="0"/>
              <a:t>cu </a:t>
            </a:r>
            <a:r>
              <a:rPr lang="ro-RO" dirty="0" err="1"/>
              <a:t>responsabilităţi</a:t>
            </a:r>
            <a:r>
              <a:rPr lang="ro-RO" dirty="0"/>
              <a:t> în activarea planului</a:t>
            </a:r>
          </a:p>
          <a:p>
            <a:pPr marL="971550" lvl="1" indent="-514350" fontAlgn="auto">
              <a:spcAft>
                <a:spcPts val="0"/>
              </a:spcAft>
              <a:buFont typeface="+mj-lt"/>
              <a:buAutoNum type="alphaLcParenR"/>
              <a:defRPr/>
            </a:pPr>
            <a:r>
              <a:rPr lang="pt-BR" dirty="0" err="1" smtClean="0"/>
              <a:t>Modul</a:t>
            </a:r>
            <a:r>
              <a:rPr lang="pt-BR" dirty="0" smtClean="0"/>
              <a:t> </a:t>
            </a:r>
            <a:r>
              <a:rPr lang="pt-BR" dirty="0"/>
              <a:t>de </a:t>
            </a:r>
            <a:r>
              <a:rPr lang="pt-BR" dirty="0" err="1"/>
              <a:t>activare</a:t>
            </a:r>
            <a:r>
              <a:rPr lang="pt-BR" dirty="0"/>
              <a:t> a </a:t>
            </a:r>
            <a:r>
              <a:rPr lang="pt-BR" dirty="0" err="1"/>
              <a:t>planului</a:t>
            </a:r>
            <a:r>
              <a:rPr lang="pt-BR" dirty="0"/>
              <a:t>;</a:t>
            </a:r>
          </a:p>
          <a:p>
            <a:pPr marL="971550" lvl="1" indent="-514350" fontAlgn="auto">
              <a:spcAft>
                <a:spcPts val="0"/>
              </a:spcAft>
              <a:buFont typeface="+mj-lt"/>
              <a:buAutoNum type="alphaLcParenR"/>
              <a:defRPr/>
            </a:pPr>
            <a:r>
              <a:rPr lang="ro-RO" dirty="0" smtClean="0"/>
              <a:t>Fluxul </a:t>
            </a:r>
            <a:r>
              <a:rPr lang="ro-RO" dirty="0" err="1"/>
              <a:t>informaţional</a:t>
            </a:r>
            <a:r>
              <a:rPr lang="ro-RO" dirty="0"/>
              <a:t> </a:t>
            </a:r>
            <a:endParaRPr lang="ro-RO" dirty="0" smtClean="0"/>
          </a:p>
          <a:p>
            <a:pPr marL="971550" lvl="1" indent="-514350" fontAlgn="auto">
              <a:spcAft>
                <a:spcPts val="0"/>
              </a:spcAft>
              <a:buFont typeface="+mj-lt"/>
              <a:buAutoNum type="alphaLcParenR"/>
              <a:defRPr/>
            </a:pPr>
            <a:r>
              <a:rPr lang="fr-FR" dirty="0" err="1" smtClean="0"/>
              <a:t>Informaţii</a:t>
            </a:r>
            <a:r>
              <a:rPr lang="fr-FR" dirty="0" smtClean="0"/>
              <a:t> </a:t>
            </a:r>
            <a:r>
              <a:rPr lang="fr-FR" dirty="0"/>
              <a:t>ce se </a:t>
            </a:r>
            <a:r>
              <a:rPr lang="fr-FR" dirty="0" err="1"/>
              <a:t>furnizează</a:t>
            </a:r>
            <a:r>
              <a:rPr lang="fr-FR" dirty="0"/>
              <a:t> </a:t>
            </a:r>
            <a:r>
              <a:rPr lang="fr-FR" dirty="0" err="1"/>
              <a:t>în</a:t>
            </a:r>
            <a:r>
              <a:rPr lang="fr-FR" dirty="0"/>
              <a:t> </a:t>
            </a:r>
            <a:r>
              <a:rPr lang="fr-FR" dirty="0" err="1"/>
              <a:t>caz</a:t>
            </a:r>
            <a:r>
              <a:rPr lang="fr-FR" dirty="0"/>
              <a:t> de </a:t>
            </a:r>
            <a:r>
              <a:rPr lang="fr-FR" dirty="0" smtClean="0"/>
              <a:t>accident</a:t>
            </a:r>
            <a:endParaRPr lang="ro-RO" dirty="0" smtClean="0"/>
          </a:p>
          <a:p>
            <a:pPr marL="971550" lvl="1" indent="-514350" fontAlgn="auto">
              <a:spcAft>
                <a:spcPts val="0"/>
              </a:spcAft>
              <a:buFont typeface="+mj-lt"/>
              <a:buAutoNum type="alphaLcParenR"/>
              <a:defRPr/>
            </a:pPr>
            <a:r>
              <a:rPr lang="ro-RO" dirty="0" smtClean="0"/>
              <a:t>Încetarea </a:t>
            </a:r>
            <a:r>
              <a:rPr lang="ro-RO" dirty="0" err="1"/>
              <a:t>urgenţei</a:t>
            </a:r>
            <a:r>
              <a:rPr lang="ro-RO" dirty="0"/>
              <a:t> </a:t>
            </a:r>
            <a:endParaRPr lang="ro-RO" dirty="0" smtClean="0"/>
          </a:p>
          <a:p>
            <a:pPr fontAlgn="auto">
              <a:spcAft>
                <a:spcPts val="0"/>
              </a:spcAft>
              <a:buFont typeface="Arial" pitchFamily="34" charset="0"/>
              <a:buChar char="•"/>
              <a:defRPr/>
            </a:pPr>
            <a:r>
              <a:rPr lang="ro-RO" dirty="0"/>
              <a:t>4. Clasificarea scenariilor de accident </a:t>
            </a:r>
          </a:p>
          <a:p>
            <a:pPr fontAlgn="auto">
              <a:spcAft>
                <a:spcPts val="0"/>
              </a:spcAft>
              <a:buFont typeface="Arial" pitchFamily="34" charset="0"/>
              <a:buChar char="•"/>
              <a:defRPr/>
            </a:pPr>
            <a:r>
              <a:rPr lang="ro-RO" dirty="0"/>
              <a:t>5. Descrierea </a:t>
            </a:r>
            <a:r>
              <a:rPr lang="ro-RO" dirty="0" err="1"/>
              <a:t>acţiunilor</a:t>
            </a:r>
            <a:r>
              <a:rPr lang="ro-RO" dirty="0"/>
              <a:t> în caz de </a:t>
            </a:r>
            <a:r>
              <a:rPr lang="ro-RO" dirty="0" err="1" smtClean="0"/>
              <a:t>urgenţă</a:t>
            </a:r>
            <a:endParaRPr lang="ro-RO" dirty="0"/>
          </a:p>
        </p:txBody>
      </p:sp>
      <p:pic>
        <p:nvPicPr>
          <p:cNvPr id="28675" name="Picture 6" descr="Imagini pentru cuprins"/>
          <p:cNvPicPr>
            <a:picLocks noChangeAspect="1" noChangeArrowheads="1"/>
          </p:cNvPicPr>
          <p:nvPr/>
        </p:nvPicPr>
        <p:blipFill>
          <a:blip r:embed="rId3"/>
          <a:srcRect/>
          <a:stretch>
            <a:fillRect/>
          </a:stretch>
        </p:blipFill>
        <p:spPr bwMode="auto">
          <a:xfrm>
            <a:off x="6862763" y="581025"/>
            <a:ext cx="1962150" cy="1168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833438"/>
            <a:ext cx="7016750" cy="611187"/>
          </a:xfrm>
        </p:spPr>
        <p:txBody>
          <a:bodyPr rtlCol="0">
            <a:normAutofit fontScale="90000"/>
          </a:bodyPr>
          <a:lstStyle/>
          <a:p>
            <a:pPr fontAlgn="auto">
              <a:spcAft>
                <a:spcPts val="0"/>
              </a:spcAft>
              <a:defRPr/>
            </a:pPr>
            <a:r>
              <a:rPr lang="ro-RO" dirty="0" smtClean="0"/>
              <a:t>PLANUL DE URGENȚĂ EXTERNĂ - PUE</a:t>
            </a:r>
            <a:endParaRPr lang="ro-RO" dirty="0"/>
          </a:p>
        </p:txBody>
      </p:sp>
      <p:sp>
        <p:nvSpPr>
          <p:cNvPr id="3" name="Content Placeholder 2"/>
          <p:cNvSpPr>
            <a:spLocks noGrp="1"/>
          </p:cNvSpPr>
          <p:nvPr>
            <p:ph idx="1"/>
          </p:nvPr>
        </p:nvSpPr>
        <p:spPr>
          <a:xfrm>
            <a:off x="1212850" y="1597025"/>
            <a:ext cx="6565900" cy="5038725"/>
          </a:xfrm>
        </p:spPr>
        <p:txBody>
          <a:bodyPr rtlCol="0">
            <a:normAutofit fontScale="77500" lnSpcReduction="20000"/>
          </a:bodyPr>
          <a:lstStyle/>
          <a:p>
            <a:pPr fontAlgn="auto">
              <a:spcAft>
                <a:spcPts val="0"/>
              </a:spcAft>
              <a:buFont typeface="Arial" pitchFamily="34" charset="0"/>
              <a:buChar char="•"/>
              <a:defRPr/>
            </a:pPr>
            <a:r>
              <a:rPr lang="ro-RO" sz="3100" dirty="0"/>
              <a:t>Cine?</a:t>
            </a:r>
          </a:p>
          <a:p>
            <a:pPr lvl="1" fontAlgn="auto">
              <a:spcAft>
                <a:spcPts val="0"/>
              </a:spcAft>
              <a:buFont typeface="Arial" pitchFamily="34" charset="0"/>
              <a:buChar char="–"/>
              <a:defRPr/>
            </a:pPr>
            <a:r>
              <a:rPr lang="ro-RO" altLang="ro-RO" dirty="0"/>
              <a:t>ISU, cu sprijinul </a:t>
            </a:r>
            <a:r>
              <a:rPr lang="ro-RO" altLang="ro-RO" dirty="0" err="1"/>
              <a:t>autorităţii</a:t>
            </a:r>
            <a:r>
              <a:rPr lang="ro-RO" altLang="ro-RO" dirty="0"/>
              <a:t> </a:t>
            </a:r>
            <a:r>
              <a:rPr lang="ro-RO" altLang="ro-RO" dirty="0" err="1"/>
              <a:t>administraţiei</a:t>
            </a:r>
            <a:r>
              <a:rPr lang="ro-RO" altLang="ro-RO" dirty="0"/>
              <a:t> publice locale care are </a:t>
            </a:r>
            <a:r>
              <a:rPr lang="ro-RO" altLang="ro-RO" dirty="0" err="1"/>
              <a:t>atribuţii</a:t>
            </a:r>
            <a:r>
              <a:rPr lang="ro-RO" altLang="ro-RO" dirty="0"/>
              <a:t> în gestionarea </a:t>
            </a:r>
            <a:r>
              <a:rPr lang="ro-RO" altLang="ro-RO" dirty="0" err="1"/>
              <a:t>situaţiilor</a:t>
            </a:r>
            <a:r>
              <a:rPr lang="ro-RO" altLang="ro-RO" dirty="0"/>
              <a:t> de </a:t>
            </a:r>
            <a:r>
              <a:rPr lang="ro-RO" altLang="ro-RO" dirty="0" err="1"/>
              <a:t>urgenţă</a:t>
            </a:r>
            <a:r>
              <a:rPr lang="ro-RO" altLang="ro-RO" dirty="0"/>
              <a:t> pe teritoriul căreia se află </a:t>
            </a:r>
            <a:r>
              <a:rPr lang="ro-RO" altLang="ro-RO" dirty="0" smtClean="0"/>
              <a:t>amplasamentul</a:t>
            </a:r>
          </a:p>
          <a:p>
            <a:pPr fontAlgn="auto">
              <a:spcAft>
                <a:spcPts val="0"/>
              </a:spcAft>
              <a:buFont typeface="Arial" pitchFamily="34" charset="0"/>
              <a:buChar char="•"/>
              <a:defRPr/>
            </a:pPr>
            <a:r>
              <a:rPr lang="ro-RO" sz="3100" dirty="0" smtClean="0"/>
              <a:t>Cum?</a:t>
            </a:r>
          </a:p>
          <a:p>
            <a:pPr lvl="1" fontAlgn="auto">
              <a:spcAft>
                <a:spcPts val="0"/>
              </a:spcAft>
              <a:buFont typeface="Arial" pitchFamily="34" charset="0"/>
              <a:buChar char="–"/>
              <a:defRPr/>
            </a:pPr>
            <a:r>
              <a:rPr lang="ro-RO" dirty="0" smtClean="0"/>
              <a:t>Pe baza</a:t>
            </a:r>
          </a:p>
          <a:p>
            <a:pPr lvl="2" fontAlgn="auto">
              <a:spcAft>
                <a:spcPts val="0"/>
              </a:spcAft>
              <a:buFont typeface="Arial" pitchFamily="34" charset="0"/>
              <a:buChar char="•"/>
              <a:defRPr/>
            </a:pPr>
            <a:r>
              <a:rPr lang="ro-RO" altLang="ro-RO" dirty="0"/>
              <a:t>analizei riscurilor din raportul de securitate, </a:t>
            </a:r>
            <a:endParaRPr lang="ro-RO" altLang="ro-RO" dirty="0" smtClean="0"/>
          </a:p>
          <a:p>
            <a:pPr lvl="2" fontAlgn="auto">
              <a:spcAft>
                <a:spcPts val="0"/>
              </a:spcAft>
              <a:buFont typeface="Arial" pitchFamily="34" charset="0"/>
              <a:buChar char="•"/>
              <a:defRPr/>
            </a:pPr>
            <a:r>
              <a:rPr lang="ro-RO" altLang="ro-RO" dirty="0" err="1" smtClean="0"/>
              <a:t>informaţiilor</a:t>
            </a:r>
            <a:r>
              <a:rPr lang="ro-RO" altLang="ro-RO" dirty="0" smtClean="0"/>
              <a:t> </a:t>
            </a:r>
            <a:r>
              <a:rPr lang="ro-RO" altLang="ro-RO" dirty="0"/>
              <a:t>din planul de </a:t>
            </a:r>
            <a:r>
              <a:rPr lang="ro-RO" altLang="ro-RO" dirty="0" err="1"/>
              <a:t>urgenţă</a:t>
            </a:r>
            <a:r>
              <a:rPr lang="ro-RO" altLang="ro-RO" dirty="0"/>
              <a:t> internă, </a:t>
            </a:r>
            <a:endParaRPr lang="ro-RO" altLang="ro-RO" dirty="0" smtClean="0"/>
          </a:p>
          <a:p>
            <a:pPr lvl="2" fontAlgn="auto">
              <a:spcAft>
                <a:spcPts val="0"/>
              </a:spcAft>
              <a:buFont typeface="Arial" pitchFamily="34" charset="0"/>
              <a:buChar char="•"/>
              <a:defRPr/>
            </a:pPr>
            <a:r>
              <a:rPr lang="ro-RO" altLang="ro-RO" dirty="0" smtClean="0"/>
              <a:t>scenariilor </a:t>
            </a:r>
            <a:r>
              <a:rPr lang="ro-RO" altLang="ro-RO" dirty="0"/>
              <a:t>cu efecte în afara amplasamentului, </a:t>
            </a:r>
            <a:endParaRPr lang="ro-RO" altLang="ro-RO" dirty="0" smtClean="0"/>
          </a:p>
          <a:p>
            <a:pPr lvl="2" fontAlgn="auto">
              <a:spcAft>
                <a:spcPts val="0"/>
              </a:spcAft>
              <a:buFont typeface="Arial" pitchFamily="34" charset="0"/>
              <a:buChar char="•"/>
              <a:defRPr/>
            </a:pPr>
            <a:r>
              <a:rPr lang="ro-RO" altLang="ro-RO" dirty="0" smtClean="0"/>
              <a:t>rezultatelor </a:t>
            </a:r>
            <a:r>
              <a:rPr lang="ro-RO" altLang="ro-RO" dirty="0"/>
              <a:t>evaluării efectului domino </a:t>
            </a:r>
            <a:r>
              <a:rPr lang="ro-RO" altLang="ro-RO" dirty="0" err="1"/>
              <a:t>şi</a:t>
            </a:r>
            <a:r>
              <a:rPr lang="ro-RO" altLang="ro-RO" dirty="0"/>
              <a:t> </a:t>
            </a:r>
            <a:endParaRPr lang="ro-RO" altLang="ro-RO" dirty="0" smtClean="0"/>
          </a:p>
          <a:p>
            <a:pPr lvl="2" fontAlgn="auto">
              <a:spcAft>
                <a:spcPts val="0"/>
              </a:spcAft>
              <a:buFont typeface="Arial" pitchFamily="34" charset="0"/>
              <a:buChar char="•"/>
              <a:defRPr/>
            </a:pPr>
            <a:r>
              <a:rPr lang="ro-RO" altLang="ro-RO" dirty="0" smtClean="0"/>
              <a:t>estimării </a:t>
            </a:r>
            <a:r>
              <a:rPr lang="ro-RO" altLang="ro-RO" dirty="0"/>
              <a:t>efectelor accidentelor </a:t>
            </a:r>
            <a:r>
              <a:rPr lang="ro-RO" altLang="ro-RO" dirty="0" smtClean="0"/>
              <a:t>majore</a:t>
            </a:r>
            <a:endParaRPr lang="ro-RO" altLang="ro-RO" dirty="0"/>
          </a:p>
          <a:p>
            <a:pPr lvl="1" fontAlgn="auto">
              <a:spcAft>
                <a:spcPts val="0"/>
              </a:spcAft>
              <a:buFont typeface="Arial" pitchFamily="34" charset="0"/>
              <a:buChar char="–"/>
              <a:defRPr/>
            </a:pPr>
            <a:r>
              <a:rPr lang="ro-RO" dirty="0" smtClean="0"/>
              <a:t>Cooperare</a:t>
            </a:r>
            <a:r>
              <a:rPr lang="ro-RO" dirty="0"/>
              <a:t>:</a:t>
            </a:r>
          </a:p>
          <a:p>
            <a:pPr lvl="2" fontAlgn="auto">
              <a:spcAft>
                <a:spcPts val="0"/>
              </a:spcAft>
              <a:buFont typeface="Arial" pitchFamily="34" charset="0"/>
              <a:buChar char="•"/>
              <a:defRPr/>
            </a:pPr>
            <a:r>
              <a:rPr lang="ro-RO" altLang="ro-RO" dirty="0"/>
              <a:t>celelalte </a:t>
            </a:r>
            <a:r>
              <a:rPr lang="ro-RO" altLang="ro-RO" dirty="0" err="1"/>
              <a:t>autorităţi</a:t>
            </a:r>
            <a:r>
              <a:rPr lang="ro-RO" altLang="ro-RO" dirty="0"/>
              <a:t> </a:t>
            </a:r>
            <a:r>
              <a:rPr lang="ro-RO" altLang="ro-RO" dirty="0" smtClean="0"/>
              <a:t>competente</a:t>
            </a:r>
          </a:p>
          <a:p>
            <a:pPr lvl="2" fontAlgn="auto">
              <a:spcAft>
                <a:spcPts val="0"/>
              </a:spcAft>
              <a:buFont typeface="Arial" pitchFamily="34" charset="0"/>
              <a:buChar char="•"/>
              <a:defRPr/>
            </a:pPr>
            <a:r>
              <a:rPr lang="ro-RO" altLang="ro-RO" dirty="0" smtClean="0"/>
              <a:t>structurile </a:t>
            </a:r>
            <a:r>
              <a:rPr lang="ro-RO" altLang="ro-RO" dirty="0"/>
              <a:t>deconcentrate ale </a:t>
            </a:r>
            <a:r>
              <a:rPr lang="ro-RO" altLang="ro-RO" dirty="0" smtClean="0"/>
              <a:t>ministerelor</a:t>
            </a:r>
          </a:p>
          <a:p>
            <a:pPr lvl="2" fontAlgn="auto">
              <a:spcAft>
                <a:spcPts val="0"/>
              </a:spcAft>
              <a:buFont typeface="Arial" pitchFamily="34" charset="0"/>
              <a:buChar char="•"/>
              <a:defRPr/>
            </a:pPr>
            <a:r>
              <a:rPr lang="ro-RO" altLang="ro-RO" dirty="0" smtClean="0"/>
              <a:t>alte </a:t>
            </a:r>
            <a:r>
              <a:rPr lang="ro-RO" altLang="ro-RO" dirty="0" err="1"/>
              <a:t>entităţi</a:t>
            </a:r>
            <a:r>
              <a:rPr lang="ro-RO" altLang="ro-RO" dirty="0"/>
              <a:t> cu </a:t>
            </a:r>
            <a:r>
              <a:rPr lang="ro-RO" altLang="ro-RO" dirty="0" err="1"/>
              <a:t>responsabilităţi</a:t>
            </a:r>
            <a:r>
              <a:rPr lang="ro-RO" altLang="ro-RO" dirty="0"/>
              <a:t> de </a:t>
            </a:r>
            <a:r>
              <a:rPr lang="ro-RO" altLang="ro-RO" dirty="0" err="1" smtClean="0"/>
              <a:t>intervenţie</a:t>
            </a:r>
            <a:endParaRPr lang="ro-RO" altLang="ro-RO" dirty="0"/>
          </a:p>
          <a:p>
            <a:pPr fontAlgn="auto">
              <a:spcAft>
                <a:spcPts val="0"/>
              </a:spcAft>
              <a:buFont typeface="Arial" pitchFamily="34" charset="0"/>
              <a:buChar char="•"/>
              <a:defRPr/>
            </a:pPr>
            <a:endParaRPr lang="ro-RO" dirty="0"/>
          </a:p>
        </p:txBody>
      </p:sp>
      <p:pic>
        <p:nvPicPr>
          <p:cNvPr id="30723" name="Picture 4"/>
          <p:cNvPicPr>
            <a:picLocks noChangeAspect="1"/>
          </p:cNvPicPr>
          <p:nvPr/>
        </p:nvPicPr>
        <p:blipFill>
          <a:blip r:embed="rId2"/>
          <a:srcRect/>
          <a:stretch>
            <a:fillRect/>
          </a:stretch>
        </p:blipFill>
        <p:spPr bwMode="auto">
          <a:xfrm>
            <a:off x="6888163" y="527050"/>
            <a:ext cx="1958975" cy="12969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SCOP</a:t>
            </a:r>
            <a:endParaRPr lang="ro-RO" dirty="0"/>
          </a:p>
        </p:txBody>
      </p:sp>
      <p:sp>
        <p:nvSpPr>
          <p:cNvPr id="31746" name="Content Placeholder 2"/>
          <p:cNvSpPr>
            <a:spLocks noGrp="1"/>
          </p:cNvSpPr>
          <p:nvPr>
            <p:ph idx="1"/>
          </p:nvPr>
        </p:nvSpPr>
        <p:spPr>
          <a:xfrm>
            <a:off x="1360488" y="1971675"/>
            <a:ext cx="7396162" cy="4816475"/>
          </a:xfrm>
        </p:spPr>
        <p:txBody>
          <a:bodyPr/>
          <a:lstStyle/>
          <a:p>
            <a:r>
              <a:rPr lang="ro-RO" sz="2000" smtClean="0"/>
              <a:t>conducerea şi coordonarea acţiunilor în situaţia declanşării unor evenimente în care sunt implicate substanţe periculoase cu efecte în afara amplasamentului; </a:t>
            </a:r>
          </a:p>
          <a:p>
            <a:r>
              <a:rPr lang="ro-RO" sz="2000" smtClean="0"/>
              <a:t>înştiinţarea, avertizarea, alarmarea şi informarea forţelor de intervenţie, autorităţilor publice cu responsabilităţi în domeniul gestionării situaţiilor de urgenţă şi populaţiei;</a:t>
            </a:r>
          </a:p>
          <a:p>
            <a:r>
              <a:rPr lang="ro-RO" sz="2000" smtClean="0"/>
              <a:t>planificarea măsurilor de protecţie a populaţiei expuse riscului în situaţii de accidente majore în care sunt implicate substanţe periculoase;</a:t>
            </a:r>
          </a:p>
          <a:p>
            <a:r>
              <a:rPr lang="ro-RO" sz="2000" smtClean="0"/>
              <a:t>stabilirea cadrului general de acţiune a forţelor de intervenţie din afara amplasamentului;</a:t>
            </a:r>
          </a:p>
          <a:p>
            <a:r>
              <a:rPr lang="ro-RO" sz="2000" smtClean="0"/>
              <a:t>realizarea cooperării cu statele vecine în ceea ce priveşte asistenţa în situaţii de urgenţă generate de accidente majore cu efecte transfrontiere în care sunt implicate substanţe periculoase.</a:t>
            </a:r>
          </a:p>
        </p:txBody>
      </p:sp>
      <p:pic>
        <p:nvPicPr>
          <p:cNvPr id="31747" name="Picture 2" descr="Imagini pentru scop"/>
          <p:cNvPicPr>
            <a:picLocks noChangeAspect="1" noChangeArrowheads="1"/>
          </p:cNvPicPr>
          <p:nvPr/>
        </p:nvPicPr>
        <p:blipFill>
          <a:blip r:embed="rId2"/>
          <a:srcRect/>
          <a:stretch>
            <a:fillRect/>
          </a:stretch>
        </p:blipFill>
        <p:spPr bwMode="auto">
          <a:xfrm>
            <a:off x="6862763" y="498475"/>
            <a:ext cx="1893887" cy="14033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3438"/>
            <a:ext cx="7016750" cy="611187"/>
          </a:xfrm>
        </p:spPr>
        <p:txBody>
          <a:bodyPr rtlCol="0">
            <a:normAutofit fontScale="90000"/>
          </a:bodyPr>
          <a:lstStyle/>
          <a:p>
            <a:pPr fontAlgn="auto">
              <a:spcAft>
                <a:spcPts val="0"/>
              </a:spcAft>
              <a:defRPr/>
            </a:pPr>
            <a:r>
              <a:rPr lang="ro-RO" dirty="0" smtClean="0"/>
              <a:t>APROBARE / AVIZARE / CONSULTARE</a:t>
            </a:r>
            <a:endParaRPr lang="ro-RO" dirty="0"/>
          </a:p>
        </p:txBody>
      </p:sp>
      <p:sp>
        <p:nvSpPr>
          <p:cNvPr id="3" name="Content Placeholder 2"/>
          <p:cNvSpPr>
            <a:spLocks noGrp="1"/>
          </p:cNvSpPr>
          <p:nvPr>
            <p:ph idx="1"/>
          </p:nvPr>
        </p:nvSpPr>
        <p:spPr>
          <a:xfrm>
            <a:off x="1514475" y="1901825"/>
            <a:ext cx="6413500" cy="4275138"/>
          </a:xfrm>
        </p:spPr>
        <p:txBody>
          <a:bodyPr rtlCol="0">
            <a:normAutofit lnSpcReduction="10000"/>
          </a:bodyPr>
          <a:lstStyle/>
          <a:p>
            <a:pPr fontAlgn="auto">
              <a:spcAft>
                <a:spcPts val="0"/>
              </a:spcAft>
              <a:buFont typeface="Arial" pitchFamily="34" charset="0"/>
              <a:buChar char="•"/>
              <a:defRPr/>
            </a:pPr>
            <a:r>
              <a:rPr lang="ro-RO" sz="2600" dirty="0" smtClean="0"/>
              <a:t>Aprobare:</a:t>
            </a:r>
          </a:p>
          <a:p>
            <a:pPr lvl="1" fontAlgn="auto">
              <a:spcAft>
                <a:spcPts val="0"/>
              </a:spcAft>
              <a:buFont typeface="Arial" pitchFamily="34" charset="0"/>
              <a:buChar char="–"/>
              <a:defRPr/>
            </a:pPr>
            <a:r>
              <a:rPr lang="ro-RO" sz="2200" dirty="0" smtClean="0"/>
              <a:t>Prefect</a:t>
            </a:r>
          </a:p>
          <a:p>
            <a:pPr fontAlgn="auto">
              <a:spcAft>
                <a:spcPts val="0"/>
              </a:spcAft>
              <a:buFont typeface="Arial" pitchFamily="34" charset="0"/>
              <a:buChar char="•"/>
              <a:defRPr/>
            </a:pPr>
            <a:r>
              <a:rPr lang="ro-RO" sz="2600" dirty="0" smtClean="0"/>
              <a:t>Avizare:</a:t>
            </a:r>
          </a:p>
          <a:p>
            <a:pPr lvl="1" fontAlgn="auto">
              <a:spcAft>
                <a:spcPts val="0"/>
              </a:spcAft>
              <a:buFont typeface="Arial" pitchFamily="34" charset="0"/>
              <a:buChar char="–"/>
              <a:defRPr/>
            </a:pPr>
            <a:r>
              <a:rPr lang="ro-RO" sz="2200" dirty="0" err="1"/>
              <a:t>autorităţile</a:t>
            </a:r>
            <a:r>
              <a:rPr lang="ro-RO" sz="2200" dirty="0"/>
              <a:t> </a:t>
            </a:r>
            <a:r>
              <a:rPr lang="ro-RO" sz="2200" dirty="0" err="1"/>
              <a:t>şi</a:t>
            </a:r>
            <a:r>
              <a:rPr lang="ro-RO" sz="2200" dirty="0"/>
              <a:t> </a:t>
            </a:r>
            <a:r>
              <a:rPr lang="ro-RO" sz="2200" dirty="0" err="1"/>
              <a:t>instituţiile</a:t>
            </a:r>
            <a:r>
              <a:rPr lang="ro-RO" sz="2200" dirty="0"/>
              <a:t> teritoriale care au </a:t>
            </a:r>
            <a:r>
              <a:rPr lang="ro-RO" sz="2200" dirty="0" err="1"/>
              <a:t>responsabilităţi</a:t>
            </a:r>
            <a:r>
              <a:rPr lang="ro-RO" sz="2200" dirty="0"/>
              <a:t> de </a:t>
            </a:r>
            <a:r>
              <a:rPr lang="ro-RO" sz="2200" dirty="0" err="1"/>
              <a:t>intervenţie</a:t>
            </a:r>
            <a:r>
              <a:rPr lang="ro-RO" sz="2200" dirty="0"/>
              <a:t> stabilite în cadrul </a:t>
            </a:r>
            <a:r>
              <a:rPr lang="ro-RO" sz="2200" dirty="0" smtClean="0"/>
              <a:t>acestuia</a:t>
            </a:r>
          </a:p>
          <a:p>
            <a:pPr fontAlgn="auto">
              <a:spcAft>
                <a:spcPts val="0"/>
              </a:spcAft>
              <a:buFont typeface="Arial" pitchFamily="34" charset="0"/>
              <a:buChar char="•"/>
              <a:defRPr/>
            </a:pPr>
            <a:r>
              <a:rPr lang="ro-RO" sz="2600" dirty="0" smtClean="0"/>
              <a:t>Consultarea publicului:</a:t>
            </a:r>
          </a:p>
          <a:p>
            <a:pPr lvl="1" fontAlgn="auto">
              <a:spcAft>
                <a:spcPts val="0"/>
              </a:spcAft>
              <a:buFont typeface="Arial" pitchFamily="34" charset="0"/>
              <a:buChar char="–"/>
              <a:defRPr/>
            </a:pPr>
            <a:r>
              <a:rPr lang="ro-RO" sz="2200" dirty="0"/>
              <a:t>organizarea de dezbateri publice, mese rotunde, consultări la sedii, </a:t>
            </a:r>
            <a:r>
              <a:rPr lang="ro-RO" sz="2200" dirty="0" err="1"/>
              <a:t>afişarea</a:t>
            </a:r>
            <a:r>
              <a:rPr lang="ro-RO" sz="2200" dirty="0"/>
              <a:t> pe pagina proprie de interne etc., un extras al planului din care sunt excluse </a:t>
            </a:r>
            <a:r>
              <a:rPr lang="ro-RO" sz="2200" dirty="0" err="1"/>
              <a:t>informaţiile</a:t>
            </a:r>
            <a:r>
              <a:rPr lang="ro-RO" sz="2200" dirty="0"/>
              <a:t> </a:t>
            </a:r>
            <a:r>
              <a:rPr lang="ro-RO" sz="2200" dirty="0" err="1"/>
              <a:t>confidenţiale</a:t>
            </a:r>
            <a:endParaRPr lang="ro-RO" sz="2200" dirty="0"/>
          </a:p>
        </p:txBody>
      </p:sp>
      <p:pic>
        <p:nvPicPr>
          <p:cNvPr id="32771" name="Picture 2" descr="Imagine similar&amp;abreve;"/>
          <p:cNvPicPr>
            <a:picLocks noChangeAspect="1" noChangeArrowheads="1"/>
          </p:cNvPicPr>
          <p:nvPr/>
        </p:nvPicPr>
        <p:blipFill>
          <a:blip r:embed="rId2"/>
          <a:srcRect/>
          <a:stretch>
            <a:fillRect/>
          </a:stretch>
        </p:blipFill>
        <p:spPr bwMode="auto">
          <a:xfrm>
            <a:off x="4113213" y="1597025"/>
            <a:ext cx="1428750" cy="1428750"/>
          </a:xfrm>
          <a:prstGeom prst="rect">
            <a:avLst/>
          </a:prstGeom>
          <a:noFill/>
          <a:ln w="9525">
            <a:noFill/>
            <a:miter lim="800000"/>
            <a:headEnd/>
            <a:tailEnd/>
          </a:ln>
        </p:spPr>
      </p:pic>
      <p:pic>
        <p:nvPicPr>
          <p:cNvPr id="12292" name="Picture 4" descr="Imagini pentru vizat"/>
          <p:cNvPicPr>
            <a:picLocks noChangeAspect="1" noChangeArrowheads="1"/>
          </p:cNvPicPr>
          <p:nvPr/>
        </p:nvPicPr>
        <p:blipFill>
          <a:blip r:embed="rId3">
            <a:extLst>
              <a:ext uri="{28A0092B-C50C-407E-A947-70E740481C1C}"/>
            </a:extLst>
          </a:blip>
          <a:srcRect/>
          <a:stretch>
            <a:fillRect/>
          </a:stretch>
        </p:blipFill>
        <p:spPr bwMode="auto">
          <a:xfrm>
            <a:off x="7927392" y="3123590"/>
            <a:ext cx="1089663" cy="1089663"/>
          </a:xfrm>
          <a:prstGeom prst="ellipse">
            <a:avLst/>
          </a:prstGeom>
          <a:ln>
            <a:noFill/>
          </a:ln>
          <a:effectLst>
            <a:softEdge rad="112500"/>
          </a:effectLst>
          <a:extLst>
            <a:ext uri="{909E8E84-426E-40DD-AFC4-6F175D3DCCD1}"/>
          </a:extLst>
        </p:spPr>
      </p:pic>
      <p:pic>
        <p:nvPicPr>
          <p:cNvPr id="32773" name="Picture 6" descr="Imagini pentru public consultation clipart"/>
          <p:cNvPicPr>
            <a:picLocks noChangeAspect="1" noChangeArrowheads="1"/>
          </p:cNvPicPr>
          <p:nvPr/>
        </p:nvPicPr>
        <p:blipFill>
          <a:blip r:embed="rId4"/>
          <a:srcRect/>
          <a:stretch>
            <a:fillRect/>
          </a:stretch>
        </p:blipFill>
        <p:spPr bwMode="auto">
          <a:xfrm>
            <a:off x="7150100" y="5534025"/>
            <a:ext cx="1931988" cy="12874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DISTRIBUIRE</a:t>
            </a:r>
            <a:endParaRPr lang="ro-RO" dirty="0"/>
          </a:p>
        </p:txBody>
      </p:sp>
      <p:sp>
        <p:nvSpPr>
          <p:cNvPr id="33794" name="Content Placeholder 2"/>
          <p:cNvSpPr>
            <a:spLocks noGrp="1"/>
          </p:cNvSpPr>
          <p:nvPr>
            <p:ph idx="1"/>
          </p:nvPr>
        </p:nvSpPr>
        <p:spPr>
          <a:xfrm>
            <a:off x="1824038" y="2206625"/>
            <a:ext cx="6107112" cy="3360738"/>
          </a:xfrm>
        </p:spPr>
        <p:txBody>
          <a:bodyPr/>
          <a:lstStyle/>
          <a:p>
            <a:r>
              <a:rPr lang="ro-RO" sz="2400" smtClean="0"/>
              <a:t>un exemplar la ISU;</a:t>
            </a:r>
          </a:p>
          <a:p>
            <a:r>
              <a:rPr lang="ro-RO" sz="2400" smtClean="0"/>
              <a:t>un exemplar la Instituţia Prefectului;</a:t>
            </a:r>
          </a:p>
          <a:p>
            <a:r>
              <a:rPr lang="ro-RO" sz="2400" smtClean="0"/>
              <a:t>un exemplar la IGSU;</a:t>
            </a:r>
          </a:p>
          <a:p>
            <a:r>
              <a:rPr lang="ro-RO" sz="2400" smtClean="0"/>
              <a:t>copii / extrase din PUI:</a:t>
            </a:r>
          </a:p>
          <a:p>
            <a:pPr lvl="1"/>
            <a:r>
              <a:rPr lang="ro-RO" sz="2000" smtClean="0"/>
              <a:t>autorităţilor publice locale şi instituţiilor teritoriale care au responsabilităţi de intervenţie stabilite în cadrul acestuia</a:t>
            </a:r>
          </a:p>
        </p:txBody>
      </p:sp>
      <p:pic>
        <p:nvPicPr>
          <p:cNvPr id="33795" name="Picture 2" descr="Imagini pentru distribution clipart"/>
          <p:cNvPicPr>
            <a:picLocks noChangeAspect="1" noChangeArrowheads="1"/>
          </p:cNvPicPr>
          <p:nvPr/>
        </p:nvPicPr>
        <p:blipFill>
          <a:blip r:embed="rId2"/>
          <a:srcRect/>
          <a:stretch>
            <a:fillRect/>
          </a:stretch>
        </p:blipFill>
        <p:spPr bwMode="auto">
          <a:xfrm>
            <a:off x="6862763" y="649288"/>
            <a:ext cx="1941512" cy="11001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65195" y="222195"/>
          <a:ext cx="7482545" cy="656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EXERSARE, TESTARE, EVALUARE</a:t>
            </a:r>
            <a:endParaRPr lang="ro-RO" dirty="0"/>
          </a:p>
        </p:txBody>
      </p:sp>
      <p:sp>
        <p:nvSpPr>
          <p:cNvPr id="3" name="Content Placeholder 2"/>
          <p:cNvSpPr>
            <a:spLocks noGrp="1"/>
          </p:cNvSpPr>
          <p:nvPr>
            <p:ph idx="1"/>
          </p:nvPr>
        </p:nvSpPr>
        <p:spPr>
          <a:xfrm>
            <a:off x="1212850" y="1597025"/>
            <a:ext cx="7015163" cy="4886325"/>
          </a:xfrm>
        </p:spPr>
        <p:txBody>
          <a:bodyPr rtlCol="0">
            <a:normAutofit fontScale="85000" lnSpcReduction="20000"/>
          </a:bodyPr>
          <a:lstStyle/>
          <a:p>
            <a:pPr fontAlgn="auto">
              <a:spcAft>
                <a:spcPts val="0"/>
              </a:spcAft>
              <a:buFont typeface="Arial" pitchFamily="34" charset="0"/>
              <a:buChar char="•"/>
              <a:defRPr/>
            </a:pPr>
            <a:r>
              <a:rPr lang="ro-RO" sz="3100" dirty="0"/>
              <a:t>Cum?</a:t>
            </a:r>
          </a:p>
          <a:p>
            <a:pPr lvl="1" fontAlgn="auto">
              <a:spcAft>
                <a:spcPts val="0"/>
              </a:spcAft>
              <a:buFont typeface="Arial" pitchFamily="34" charset="0"/>
              <a:buChar char="–"/>
              <a:defRPr/>
            </a:pPr>
            <a:r>
              <a:rPr lang="ro-RO" sz="2400" dirty="0" smtClean="0"/>
              <a:t>grafic anual întocmit </a:t>
            </a:r>
            <a:r>
              <a:rPr lang="ro-RO" sz="2400" dirty="0"/>
              <a:t>de </a:t>
            </a:r>
            <a:r>
              <a:rPr lang="ro-RO" sz="2400" dirty="0" smtClean="0"/>
              <a:t>ISU </a:t>
            </a:r>
            <a:r>
              <a:rPr lang="ro-RO" sz="2400" dirty="0" err="1" smtClean="0"/>
              <a:t>şi</a:t>
            </a:r>
            <a:r>
              <a:rPr lang="ro-RO" sz="2400" dirty="0" smtClean="0"/>
              <a:t> aprobat </a:t>
            </a:r>
            <a:r>
              <a:rPr lang="ro-RO" sz="2400" dirty="0"/>
              <a:t>de </a:t>
            </a:r>
            <a:r>
              <a:rPr lang="ro-RO" sz="2400" dirty="0" smtClean="0"/>
              <a:t>prefect. </a:t>
            </a:r>
            <a:endParaRPr lang="ro-RO" sz="2400" dirty="0"/>
          </a:p>
          <a:p>
            <a:pPr lvl="1" fontAlgn="auto">
              <a:spcAft>
                <a:spcPts val="0"/>
              </a:spcAft>
              <a:buFont typeface="Arial" pitchFamily="34" charset="0"/>
              <a:buChar char="–"/>
              <a:defRPr/>
            </a:pPr>
            <a:r>
              <a:rPr lang="ro-RO" sz="2400" dirty="0"/>
              <a:t>Planificarea </a:t>
            </a:r>
            <a:r>
              <a:rPr lang="ro-RO" sz="2400" dirty="0" err="1"/>
              <a:t>desfăşurării</a:t>
            </a:r>
            <a:r>
              <a:rPr lang="ro-RO" sz="2400" dirty="0"/>
              <a:t> </a:t>
            </a:r>
            <a:r>
              <a:rPr lang="ro-RO" sz="2400" dirty="0" err="1"/>
              <a:t>exerciţiilor</a:t>
            </a:r>
            <a:r>
              <a:rPr lang="ro-RO" sz="2400" dirty="0"/>
              <a:t> se transmite la </a:t>
            </a:r>
            <a:r>
              <a:rPr lang="ro-RO" sz="2400" dirty="0" smtClean="0"/>
              <a:t>IGSU</a:t>
            </a:r>
          </a:p>
          <a:p>
            <a:pPr lvl="1" fontAlgn="auto">
              <a:spcAft>
                <a:spcPts val="0"/>
              </a:spcAft>
              <a:buFont typeface="Arial" pitchFamily="34" charset="0"/>
              <a:buChar char="–"/>
              <a:defRPr/>
            </a:pPr>
            <a:r>
              <a:rPr lang="ro-RO" sz="2400" dirty="0"/>
              <a:t>Scenariul, </a:t>
            </a:r>
            <a:r>
              <a:rPr lang="ro-RO" sz="2400" dirty="0" err="1"/>
              <a:t>concepţia</a:t>
            </a:r>
            <a:r>
              <a:rPr lang="ro-RO" sz="2400" dirty="0"/>
              <a:t> </a:t>
            </a:r>
            <a:r>
              <a:rPr lang="ro-RO" sz="2400" dirty="0" err="1"/>
              <a:t>şi</a:t>
            </a:r>
            <a:r>
              <a:rPr lang="ro-RO" sz="2400" dirty="0"/>
              <a:t> planul de </a:t>
            </a:r>
            <a:r>
              <a:rPr lang="ro-RO" sz="2400" dirty="0" err="1"/>
              <a:t>desfăşurare</a:t>
            </a:r>
            <a:endParaRPr lang="ro-RO" sz="2400" dirty="0"/>
          </a:p>
          <a:p>
            <a:pPr fontAlgn="auto">
              <a:spcAft>
                <a:spcPts val="0"/>
              </a:spcAft>
              <a:buFont typeface="Arial" pitchFamily="34" charset="0"/>
              <a:buChar char="•"/>
              <a:defRPr/>
            </a:pPr>
            <a:r>
              <a:rPr lang="ro-RO" sz="3100" dirty="0"/>
              <a:t>Ce, Când?</a:t>
            </a:r>
          </a:p>
          <a:p>
            <a:pPr lvl="1" fontAlgn="auto">
              <a:spcAft>
                <a:spcPts val="0"/>
              </a:spcAft>
              <a:buFont typeface="Arial" pitchFamily="34" charset="0"/>
              <a:buChar char="–"/>
              <a:defRPr/>
            </a:pPr>
            <a:r>
              <a:rPr lang="ro-RO" sz="2600" dirty="0"/>
              <a:t> </a:t>
            </a:r>
            <a:r>
              <a:rPr lang="ro-RO" sz="2400" dirty="0"/>
              <a:t>pregătire teoretică de specialitate;</a:t>
            </a:r>
          </a:p>
          <a:p>
            <a:pPr lvl="1" fontAlgn="auto">
              <a:spcAft>
                <a:spcPts val="0"/>
              </a:spcAft>
              <a:buFont typeface="Arial" pitchFamily="34" charset="0"/>
              <a:buChar char="–"/>
              <a:defRPr/>
            </a:pPr>
            <a:r>
              <a:rPr lang="ro-RO" sz="2400" dirty="0"/>
              <a:t> </a:t>
            </a:r>
            <a:r>
              <a:rPr lang="ro-RO" sz="2400" dirty="0" err="1"/>
              <a:t>exerciţii</a:t>
            </a:r>
            <a:r>
              <a:rPr lang="ro-RO" sz="2400" dirty="0"/>
              <a:t> de verificare a fluxului </a:t>
            </a:r>
            <a:r>
              <a:rPr lang="ro-RO" sz="2400" dirty="0" err="1"/>
              <a:t>informaţional</a:t>
            </a:r>
            <a:r>
              <a:rPr lang="ro-RO" sz="2400" dirty="0"/>
              <a:t>-decizional (EXSIM sau EXCON);</a:t>
            </a:r>
          </a:p>
          <a:p>
            <a:pPr lvl="1" fontAlgn="auto">
              <a:spcAft>
                <a:spcPts val="0"/>
              </a:spcAft>
              <a:buFont typeface="Arial" pitchFamily="34" charset="0"/>
              <a:buChar char="–"/>
              <a:defRPr/>
            </a:pPr>
            <a:r>
              <a:rPr lang="ro-RO" sz="2400" dirty="0"/>
              <a:t> </a:t>
            </a:r>
            <a:r>
              <a:rPr lang="ro-RO" sz="2400" dirty="0" err="1"/>
              <a:t>exerciţii</a:t>
            </a:r>
            <a:r>
              <a:rPr lang="ro-RO" sz="2400" dirty="0"/>
              <a:t> de simulare a unui accident major cu </a:t>
            </a:r>
            <a:r>
              <a:rPr lang="ro-RO" sz="2400" dirty="0" err="1"/>
              <a:t>desfăşurarea</a:t>
            </a:r>
            <a:r>
              <a:rPr lang="ro-RO" sz="2400" dirty="0"/>
              <a:t> </a:t>
            </a:r>
            <a:r>
              <a:rPr lang="ro-RO" sz="2400" dirty="0" err="1"/>
              <a:t>parţială</a:t>
            </a:r>
            <a:r>
              <a:rPr lang="ro-RO" sz="2400" dirty="0"/>
              <a:t> sau totală a </a:t>
            </a:r>
            <a:r>
              <a:rPr lang="ro-RO" sz="2400" dirty="0" err="1"/>
              <a:t>forţelor</a:t>
            </a:r>
            <a:r>
              <a:rPr lang="ro-RO" sz="2400" dirty="0"/>
              <a:t> în teren (EXFT sau EXCOM</a:t>
            </a:r>
            <a:r>
              <a:rPr lang="ro-RO" sz="2400" dirty="0" smtClean="0"/>
              <a:t>).</a:t>
            </a:r>
          </a:p>
          <a:p>
            <a:pPr lvl="1" fontAlgn="auto">
              <a:spcAft>
                <a:spcPts val="0"/>
              </a:spcAft>
              <a:buFont typeface="Arial" pitchFamily="34" charset="0"/>
              <a:buChar char="–"/>
              <a:defRPr/>
            </a:pPr>
            <a:r>
              <a:rPr lang="ro-RO" sz="2400" dirty="0"/>
              <a:t>Cel </a:t>
            </a:r>
            <a:r>
              <a:rPr lang="ro-RO" sz="2400" dirty="0" err="1"/>
              <a:t>puţin</a:t>
            </a:r>
            <a:r>
              <a:rPr lang="ro-RO" sz="2400" dirty="0"/>
              <a:t> o dată la 36 de luni se execută câte un </a:t>
            </a:r>
            <a:r>
              <a:rPr lang="ro-RO" sz="2400" dirty="0" err="1"/>
              <a:t>exerciţiu</a:t>
            </a:r>
            <a:r>
              <a:rPr lang="ro-RO" sz="2400" dirty="0"/>
              <a:t> de testare cu </a:t>
            </a:r>
            <a:r>
              <a:rPr lang="ro-RO" sz="2400" dirty="0" err="1"/>
              <a:t>desfăşurarea</a:t>
            </a:r>
            <a:r>
              <a:rPr lang="ro-RO" sz="2400" dirty="0"/>
              <a:t> tuturor </a:t>
            </a:r>
            <a:r>
              <a:rPr lang="ro-RO" sz="2400" dirty="0" err="1"/>
              <a:t>forţelor</a:t>
            </a:r>
            <a:r>
              <a:rPr lang="ro-RO" sz="2400" dirty="0"/>
              <a:t> în teren, pentru fiecare tip de eveniment identificat în plan, fiind, de regulă, corelat cu un </a:t>
            </a:r>
            <a:r>
              <a:rPr lang="ro-RO" sz="2400" dirty="0" err="1"/>
              <a:t>exerciţiu</a:t>
            </a:r>
            <a:r>
              <a:rPr lang="ro-RO" sz="2400" dirty="0"/>
              <a:t> de testare a planului de </a:t>
            </a:r>
            <a:r>
              <a:rPr lang="ro-RO" sz="2400" dirty="0" err="1"/>
              <a:t>urgenţă</a:t>
            </a:r>
            <a:r>
              <a:rPr lang="ro-RO" sz="2400" dirty="0"/>
              <a:t> internă, organizat de operator</a:t>
            </a:r>
          </a:p>
        </p:txBody>
      </p:sp>
      <p:pic>
        <p:nvPicPr>
          <p:cNvPr id="36867" name="Picture 6" descr="Imagini pentru exercise"/>
          <p:cNvPicPr>
            <a:picLocks noChangeAspect="1" noChangeArrowheads="1"/>
          </p:cNvPicPr>
          <p:nvPr/>
        </p:nvPicPr>
        <p:blipFill>
          <a:blip r:embed="rId2"/>
          <a:srcRect/>
          <a:stretch>
            <a:fillRect/>
          </a:stretch>
        </p:blipFill>
        <p:spPr bwMode="auto">
          <a:xfrm>
            <a:off x="6710363" y="427038"/>
            <a:ext cx="2246312" cy="14224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EXERSARE, TESTARE, EVALUARE</a:t>
            </a:r>
            <a:endParaRPr lang="ro-RO" dirty="0"/>
          </a:p>
        </p:txBody>
      </p:sp>
      <p:sp>
        <p:nvSpPr>
          <p:cNvPr id="37890" name="Content Placeholder 2"/>
          <p:cNvSpPr>
            <a:spLocks noGrp="1"/>
          </p:cNvSpPr>
          <p:nvPr>
            <p:ph idx="1"/>
          </p:nvPr>
        </p:nvSpPr>
        <p:spPr>
          <a:xfrm>
            <a:off x="1365250" y="1901825"/>
            <a:ext cx="6413500" cy="3359150"/>
          </a:xfrm>
        </p:spPr>
        <p:txBody>
          <a:bodyPr/>
          <a:lstStyle/>
          <a:p>
            <a:r>
              <a:rPr lang="ro-RO" sz="2000" smtClean="0"/>
              <a:t>ISU realizează o evaluare a fiecărui exerciţiu de testare a planului de urgenţă externă, prin întocmirea unui raport pe baza concluziilor prezentate de fiecare autoritate implicată. </a:t>
            </a:r>
          </a:p>
          <a:p>
            <a:r>
              <a:rPr lang="ro-RO" sz="2000" smtClean="0"/>
              <a:t>Raportul va cuprinde o secţiune dedicată activităţii de informare publică.</a:t>
            </a:r>
          </a:p>
          <a:p>
            <a:r>
              <a:rPr lang="ro-RO" sz="2000" smtClean="0"/>
              <a:t>Semestrial, ISU înaintează către IGSU un raport cu rezultatele evaluării exerciţiilor de testare a planurilor de urgenţă externă. 	</a:t>
            </a:r>
          </a:p>
        </p:txBody>
      </p:sp>
      <p:sp>
        <p:nvSpPr>
          <p:cNvPr id="4" name="Rectangle 3"/>
          <p:cNvSpPr/>
          <p:nvPr/>
        </p:nvSpPr>
        <p:spPr>
          <a:xfrm>
            <a:off x="1823310" y="4956050"/>
            <a:ext cx="6858000" cy="1754326"/>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spAutoFit/>
          </a:bodyPr>
          <a:lstStyle/>
          <a:p>
            <a:pPr algn="just" fontAlgn="auto">
              <a:spcBef>
                <a:spcPts val="0"/>
              </a:spcBef>
              <a:spcAft>
                <a:spcPts val="0"/>
              </a:spcAft>
              <a:defRPr/>
            </a:pPr>
            <a:r>
              <a:rPr lang="ro-RO" altLang="ro-RO" dirty="0" err="1">
                <a:solidFill>
                  <a:schemeClr val="bg1"/>
                </a:solidFill>
              </a:rPr>
              <a:t>Frecvenţa</a:t>
            </a:r>
            <a:r>
              <a:rPr lang="ro-RO" altLang="ro-RO" dirty="0">
                <a:solidFill>
                  <a:schemeClr val="bg1"/>
                </a:solidFill>
              </a:rPr>
              <a:t> </a:t>
            </a:r>
            <a:r>
              <a:rPr lang="ro-RO" altLang="ro-RO" dirty="0" err="1">
                <a:solidFill>
                  <a:schemeClr val="bg1"/>
                </a:solidFill>
              </a:rPr>
              <a:t>şi</a:t>
            </a:r>
            <a:r>
              <a:rPr lang="ro-RO" altLang="ro-RO" dirty="0">
                <a:solidFill>
                  <a:schemeClr val="bg1"/>
                </a:solidFill>
              </a:rPr>
              <a:t> </a:t>
            </a:r>
            <a:r>
              <a:rPr lang="ro-RO" altLang="ro-RO" dirty="0" err="1">
                <a:solidFill>
                  <a:schemeClr val="bg1"/>
                </a:solidFill>
              </a:rPr>
              <a:t>modalităţile</a:t>
            </a:r>
            <a:r>
              <a:rPr lang="ro-RO" altLang="ro-RO" dirty="0">
                <a:solidFill>
                  <a:schemeClr val="bg1"/>
                </a:solidFill>
              </a:rPr>
              <a:t> de organizare </a:t>
            </a:r>
            <a:r>
              <a:rPr lang="ro-RO" altLang="ro-RO" dirty="0" err="1">
                <a:solidFill>
                  <a:schemeClr val="bg1"/>
                </a:solidFill>
              </a:rPr>
              <a:t>şi</a:t>
            </a:r>
            <a:r>
              <a:rPr lang="ro-RO" altLang="ro-RO" dirty="0">
                <a:solidFill>
                  <a:schemeClr val="bg1"/>
                </a:solidFill>
              </a:rPr>
              <a:t> </a:t>
            </a:r>
            <a:r>
              <a:rPr lang="ro-RO" altLang="ro-RO" dirty="0" err="1">
                <a:solidFill>
                  <a:schemeClr val="bg1"/>
                </a:solidFill>
              </a:rPr>
              <a:t>desfăşurare</a:t>
            </a:r>
            <a:r>
              <a:rPr lang="ro-RO" altLang="ro-RO" dirty="0">
                <a:solidFill>
                  <a:schemeClr val="bg1"/>
                </a:solidFill>
              </a:rPr>
              <a:t> a </a:t>
            </a:r>
            <a:r>
              <a:rPr lang="ro-RO" altLang="ro-RO" dirty="0" err="1">
                <a:solidFill>
                  <a:schemeClr val="bg1"/>
                </a:solidFill>
              </a:rPr>
              <a:t>exerciţiilor</a:t>
            </a:r>
            <a:r>
              <a:rPr lang="ro-RO" altLang="ro-RO" dirty="0">
                <a:solidFill>
                  <a:schemeClr val="bg1"/>
                </a:solidFill>
              </a:rPr>
              <a:t> de testare a planurilor de </a:t>
            </a:r>
            <a:r>
              <a:rPr lang="ro-RO" altLang="ro-RO" dirty="0" err="1">
                <a:solidFill>
                  <a:schemeClr val="bg1"/>
                </a:solidFill>
              </a:rPr>
              <a:t>urgenţă</a:t>
            </a:r>
            <a:r>
              <a:rPr lang="ro-RO" altLang="ro-RO" dirty="0">
                <a:solidFill>
                  <a:schemeClr val="bg1"/>
                </a:solidFill>
              </a:rPr>
              <a:t> se dimensionează, corelându-se cu accidentele/evenimentele petrecute, concluziile rezultate din </a:t>
            </a:r>
            <a:r>
              <a:rPr lang="ro-RO" altLang="ro-RO" dirty="0" err="1">
                <a:solidFill>
                  <a:schemeClr val="bg1"/>
                </a:solidFill>
              </a:rPr>
              <a:t>inspecţiile</a:t>
            </a:r>
            <a:r>
              <a:rPr lang="ro-RO" altLang="ro-RO" dirty="0">
                <a:solidFill>
                  <a:schemeClr val="bg1"/>
                </a:solidFill>
              </a:rPr>
              <a:t> pe aceste amplasamente, gradul de pregătire a </a:t>
            </a:r>
            <a:r>
              <a:rPr lang="ro-RO" altLang="ro-RO" dirty="0" err="1">
                <a:solidFill>
                  <a:schemeClr val="bg1"/>
                </a:solidFill>
              </a:rPr>
              <a:t>forţelor</a:t>
            </a:r>
            <a:r>
              <a:rPr lang="ro-RO" altLang="ro-RO" dirty="0">
                <a:solidFill>
                  <a:schemeClr val="bg1"/>
                </a:solidFill>
              </a:rPr>
              <a:t> de </a:t>
            </a:r>
            <a:r>
              <a:rPr lang="ro-RO" altLang="ro-RO" dirty="0" err="1">
                <a:solidFill>
                  <a:schemeClr val="bg1"/>
                </a:solidFill>
              </a:rPr>
              <a:t>intervenţie</a:t>
            </a:r>
            <a:r>
              <a:rPr lang="ro-RO" altLang="ro-RO" dirty="0">
                <a:solidFill>
                  <a:schemeClr val="bg1"/>
                </a:solidFill>
              </a:rPr>
              <a:t>, schimbările </a:t>
            </a:r>
            <a:r>
              <a:rPr lang="ro-RO" altLang="ro-RO" dirty="0" err="1">
                <a:solidFill>
                  <a:schemeClr val="bg1"/>
                </a:solidFill>
              </a:rPr>
              <a:t>şi</a:t>
            </a:r>
            <a:r>
              <a:rPr lang="ro-RO" altLang="ro-RO" dirty="0">
                <a:solidFill>
                  <a:schemeClr val="bg1"/>
                </a:solidFill>
              </a:rPr>
              <a:t> modernizările </a:t>
            </a:r>
            <a:r>
              <a:rPr lang="ro-RO" altLang="ro-RO" dirty="0" err="1">
                <a:solidFill>
                  <a:schemeClr val="bg1"/>
                </a:solidFill>
              </a:rPr>
              <a:t>instalaţiilor</a:t>
            </a:r>
            <a:r>
              <a:rPr lang="ro-RO" altLang="ro-RO" dirty="0">
                <a:solidFill>
                  <a:schemeClr val="bg1"/>
                </a:solidFill>
              </a:rPr>
              <a:t> de pe amplasament etc., dar nu pot </a:t>
            </a:r>
            <a:r>
              <a:rPr lang="ro-RO" altLang="ro-RO" dirty="0" err="1">
                <a:solidFill>
                  <a:schemeClr val="bg1"/>
                </a:solidFill>
              </a:rPr>
              <a:t>depăşi</a:t>
            </a:r>
            <a:r>
              <a:rPr lang="ro-RO" altLang="ro-RO" dirty="0">
                <a:solidFill>
                  <a:schemeClr val="bg1"/>
                </a:solidFill>
              </a:rPr>
              <a:t> o perioadă mai mare de 3 ani.</a:t>
            </a:r>
            <a:endParaRPr lang="en-US" altLang="ro-RO" dirty="0">
              <a:solidFill>
                <a:schemeClr val="bg1"/>
              </a:solidFill>
            </a:endParaRPr>
          </a:p>
        </p:txBody>
      </p:sp>
      <p:sp>
        <p:nvSpPr>
          <p:cNvPr id="6" name="Rectangle 5"/>
          <p:cNvSpPr/>
          <p:nvPr/>
        </p:nvSpPr>
        <p:spPr>
          <a:xfrm>
            <a:off x="2503488" y="5172075"/>
            <a:ext cx="5497512" cy="1322388"/>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r>
              <a:rPr lang="ro-RO" sz="2000" dirty="0"/>
              <a:t>În cazul platformelor industriale </a:t>
            </a:r>
            <a:r>
              <a:rPr lang="ro-RO" sz="2000" dirty="0" err="1"/>
              <a:t>şi</a:t>
            </a:r>
            <a:r>
              <a:rPr lang="ro-RO" sz="2000" dirty="0"/>
              <a:t> grupurilor domino, la testarea planurilor de </a:t>
            </a:r>
            <a:r>
              <a:rPr lang="ro-RO" sz="2000" dirty="0" err="1"/>
              <a:t>urgenţă</a:t>
            </a:r>
            <a:r>
              <a:rPr lang="ro-RO" sz="2000" dirty="0"/>
              <a:t>, cel </a:t>
            </a:r>
            <a:r>
              <a:rPr lang="ro-RO" sz="2000" dirty="0" err="1"/>
              <a:t>puţin</a:t>
            </a:r>
            <a:r>
              <a:rPr lang="ro-RO" sz="2000" dirty="0"/>
              <a:t> o dată la trei ani se execută un </a:t>
            </a:r>
            <a:r>
              <a:rPr lang="ro-RO" sz="2000" dirty="0" err="1"/>
              <a:t>exerciţiu</a:t>
            </a:r>
            <a:r>
              <a:rPr lang="ro-RO" sz="2000" dirty="0"/>
              <a:t> de testare cu implicarea întregii platforme sau grup domino. </a:t>
            </a:r>
          </a:p>
        </p:txBody>
      </p:sp>
      <p:pic>
        <p:nvPicPr>
          <p:cNvPr id="15362" name="Picture 2" descr="Imagini pentru evaluation"/>
          <p:cNvPicPr>
            <a:picLocks noChangeAspect="1" noChangeArrowheads="1"/>
          </p:cNvPicPr>
          <p:nvPr/>
        </p:nvPicPr>
        <p:blipFill>
          <a:blip r:embed="rId2">
            <a:extLst>
              <a:ext uri="{28A0092B-C50C-407E-A947-70E740481C1C}"/>
            </a:extLst>
          </a:blip>
          <a:srcRect/>
          <a:stretch>
            <a:fillRect/>
          </a:stretch>
        </p:blipFill>
        <p:spPr bwMode="auto">
          <a:xfrm>
            <a:off x="7134343" y="341258"/>
            <a:ext cx="1713397" cy="1713397"/>
          </a:xfrm>
          <a:prstGeom prst="ellipse">
            <a:avLst/>
          </a:prstGeom>
          <a:ln>
            <a:noFill/>
          </a:ln>
          <a:effectLst>
            <a:softEdge rad="112500"/>
          </a:effectLst>
          <a:extLst>
            <a:ext uri="{909E8E84-426E-40DD-AFC4-6F175D3DCCD1}"/>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50" y="2054655"/>
          <a:ext cx="7466013" cy="3919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387" name="Group 7"/>
          <p:cNvGrpSpPr>
            <a:grpSpLocks/>
          </p:cNvGrpSpPr>
          <p:nvPr/>
        </p:nvGrpSpPr>
        <p:grpSpPr bwMode="auto">
          <a:xfrm>
            <a:off x="6538913" y="3022600"/>
            <a:ext cx="2155825" cy="1984375"/>
            <a:chOff x="6558403" y="2818180"/>
            <a:chExt cx="2155995" cy="1985165"/>
          </a:xfrm>
        </p:grpSpPr>
        <p:sp>
          <p:nvSpPr>
            <p:cNvPr id="7" name="Oval 6"/>
            <p:cNvSpPr/>
            <p:nvPr/>
          </p:nvSpPr>
          <p:spPr>
            <a:xfrm>
              <a:off x="6644135" y="2818180"/>
              <a:ext cx="1984531" cy="1985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6" name="TextBox 5"/>
            <p:cNvSpPr txBox="1"/>
            <p:nvPr/>
          </p:nvSpPr>
          <p:spPr>
            <a:xfrm>
              <a:off x="6558403" y="3349097"/>
              <a:ext cx="2155995" cy="923330"/>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nn-NO" dirty="0"/>
                <a:t>art. </a:t>
              </a:r>
              <a:r>
                <a:rPr lang="nn-NO" dirty="0"/>
                <a:t>12</a:t>
              </a:r>
              <a:r>
                <a:rPr lang="ro-RO" dirty="0"/>
                <a:t> </a:t>
              </a:r>
              <a:r>
                <a:rPr lang="ro-RO" dirty="0"/>
                <a:t>alin. (1)</a:t>
              </a:r>
            </a:p>
            <a:p>
              <a:pPr algn="ctr" fontAlgn="auto">
                <a:spcBef>
                  <a:spcPts val="0"/>
                </a:spcBef>
                <a:spcAft>
                  <a:spcPts val="0"/>
                </a:spcAft>
                <a:defRPr/>
              </a:pPr>
              <a:r>
                <a:rPr lang="nn-NO" dirty="0"/>
                <a:t> </a:t>
              </a:r>
              <a:r>
                <a:rPr lang="nn-NO" dirty="0"/>
                <a:t>din </a:t>
              </a:r>
              <a:r>
                <a:rPr lang="nn-NO" dirty="0" err="1"/>
                <a:t>Legea</a:t>
              </a:r>
              <a:r>
                <a:rPr lang="nn-NO" dirty="0"/>
                <a:t> nr. </a:t>
              </a:r>
              <a:r>
                <a:rPr lang="nn-NO" dirty="0"/>
                <a:t>59/2016</a:t>
              </a:r>
              <a:endParaRPr lang="ro-RO" dirty="0"/>
            </a:p>
          </p:txBody>
        </p:sp>
      </p:gr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STRUCTURA CADRU A PUE</a:t>
            </a:r>
            <a:endParaRPr lang="ro-RO" dirty="0"/>
          </a:p>
        </p:txBody>
      </p:sp>
      <p:sp>
        <p:nvSpPr>
          <p:cNvPr id="38914" name="Content Placeholder 2"/>
          <p:cNvSpPr>
            <a:spLocks noGrp="1"/>
          </p:cNvSpPr>
          <p:nvPr>
            <p:ph idx="1"/>
          </p:nvPr>
        </p:nvSpPr>
        <p:spPr>
          <a:xfrm>
            <a:off x="1514475" y="1901825"/>
            <a:ext cx="6413500" cy="4275138"/>
          </a:xfrm>
        </p:spPr>
        <p:txBody>
          <a:bodyPr/>
          <a:lstStyle/>
          <a:p>
            <a:pPr marL="457200" indent="-457200">
              <a:buFont typeface="Calibri" pitchFamily="34" charset="0"/>
              <a:buAutoNum type="arabicPeriod"/>
            </a:pPr>
            <a:r>
              <a:rPr lang="ro-RO" sz="2400" smtClean="0"/>
              <a:t>Actualizări, revizuiri, avizări şi distribuţie</a:t>
            </a:r>
          </a:p>
          <a:p>
            <a:pPr marL="457200" indent="-457200">
              <a:buFont typeface="Calibri" pitchFamily="34" charset="0"/>
              <a:buAutoNum type="arabicPeriod"/>
            </a:pPr>
            <a:r>
              <a:rPr lang="ro-RO" sz="2400" smtClean="0"/>
              <a:t>Generalităţi </a:t>
            </a:r>
          </a:p>
          <a:p>
            <a:pPr marL="457200" indent="-457200">
              <a:buFont typeface="Calibri" pitchFamily="34" charset="0"/>
              <a:buAutoNum type="arabicPeriod"/>
            </a:pPr>
            <a:r>
              <a:rPr lang="ro-RO" sz="2400" smtClean="0"/>
              <a:t>Activarea planului / încetarea urgenţei în afara amplasamentului</a:t>
            </a:r>
          </a:p>
          <a:p>
            <a:pPr lvl="1"/>
            <a:r>
              <a:rPr lang="ro-RO" sz="2400" smtClean="0"/>
              <a:t>Când se activează planul </a:t>
            </a:r>
          </a:p>
          <a:p>
            <a:pPr lvl="1"/>
            <a:r>
              <a:rPr lang="ro-RO" sz="2400" smtClean="0"/>
              <a:t>Persoane responsabile de activarea planului </a:t>
            </a:r>
          </a:p>
          <a:p>
            <a:pPr lvl="1"/>
            <a:r>
              <a:rPr lang="pt-BR" sz="2400" smtClean="0"/>
              <a:t>Modul de activare a planului </a:t>
            </a:r>
            <a:endParaRPr lang="ro-RO" sz="2400" smtClean="0"/>
          </a:p>
          <a:p>
            <a:pPr lvl="1"/>
            <a:r>
              <a:rPr lang="ro-RO" sz="2400" smtClean="0"/>
              <a:t>Informaţiile care se furnizează în caz de accident</a:t>
            </a:r>
          </a:p>
          <a:p>
            <a:pPr lvl="1"/>
            <a:r>
              <a:rPr lang="ro-RO" sz="2400" smtClean="0"/>
              <a:t>Încetarea urgenţei </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a:t>STRUCTURA CADRU A PUE</a:t>
            </a:r>
          </a:p>
        </p:txBody>
      </p:sp>
      <p:sp>
        <p:nvSpPr>
          <p:cNvPr id="3" name="Content Placeholder 2"/>
          <p:cNvSpPr>
            <a:spLocks noGrp="1"/>
          </p:cNvSpPr>
          <p:nvPr>
            <p:ph idx="1"/>
          </p:nvPr>
        </p:nvSpPr>
        <p:spPr>
          <a:xfrm>
            <a:off x="1517650" y="2665413"/>
            <a:ext cx="6413500" cy="3359150"/>
          </a:xfrm>
        </p:spPr>
        <p:txBody>
          <a:bodyPr rtlCol="0">
            <a:normAutofit/>
          </a:bodyPr>
          <a:lstStyle/>
          <a:p>
            <a:pPr marL="514350" indent="-514350" fontAlgn="auto">
              <a:spcAft>
                <a:spcPts val="0"/>
              </a:spcAft>
              <a:buFont typeface="+mj-lt"/>
              <a:buAutoNum type="arabicPeriod" startAt="4"/>
              <a:defRPr/>
            </a:pPr>
            <a:r>
              <a:rPr lang="ro-RO" sz="2400" dirty="0" smtClean="0"/>
              <a:t>Zone </a:t>
            </a:r>
            <a:r>
              <a:rPr lang="ro-RO" sz="2400" dirty="0"/>
              <a:t>de planificare la </a:t>
            </a:r>
            <a:r>
              <a:rPr lang="ro-RO" sz="2400" dirty="0" err="1" smtClean="0"/>
              <a:t>urgenţă</a:t>
            </a:r>
            <a:endParaRPr lang="ro-RO" sz="2400" dirty="0" smtClean="0"/>
          </a:p>
          <a:p>
            <a:pPr marL="514350" indent="-514350" fontAlgn="auto">
              <a:spcAft>
                <a:spcPts val="0"/>
              </a:spcAft>
              <a:buFont typeface="+mj-lt"/>
              <a:buAutoNum type="arabicPeriod" startAt="4"/>
              <a:defRPr/>
            </a:pPr>
            <a:r>
              <a:rPr lang="it-IT" sz="2400" dirty="0" err="1" smtClean="0"/>
              <a:t>Înştiinţare</a:t>
            </a:r>
            <a:r>
              <a:rPr lang="it-IT" sz="2400" dirty="0" smtClean="0"/>
              <a:t> </a:t>
            </a:r>
            <a:r>
              <a:rPr lang="it-IT" sz="2400" dirty="0"/>
              <a:t>/ </a:t>
            </a:r>
            <a:r>
              <a:rPr lang="it-IT" sz="2400" dirty="0" err="1"/>
              <a:t>alarmare</a:t>
            </a:r>
            <a:r>
              <a:rPr lang="it-IT" sz="2400" dirty="0"/>
              <a:t> / evacuare / </a:t>
            </a:r>
            <a:r>
              <a:rPr lang="it-IT" sz="2400" dirty="0" err="1" smtClean="0"/>
              <a:t>adăpostire</a:t>
            </a:r>
            <a:endParaRPr lang="ro-RO" sz="2400" dirty="0" smtClean="0"/>
          </a:p>
          <a:p>
            <a:pPr marL="514350" indent="-514350" fontAlgn="auto">
              <a:spcAft>
                <a:spcPts val="0"/>
              </a:spcAft>
              <a:buFont typeface="+mj-lt"/>
              <a:buAutoNum type="arabicPeriod" startAt="4"/>
              <a:defRPr/>
            </a:pPr>
            <a:r>
              <a:rPr lang="ro-RO" sz="2400" dirty="0" smtClean="0"/>
              <a:t>Scenariile accidentale</a:t>
            </a:r>
          </a:p>
          <a:p>
            <a:pPr marL="514350" indent="-514350" fontAlgn="auto">
              <a:spcAft>
                <a:spcPts val="0"/>
              </a:spcAft>
              <a:buFont typeface="+mj-lt"/>
              <a:buAutoNum type="arabicPeriod" startAt="4"/>
              <a:defRPr/>
            </a:pPr>
            <a:r>
              <a:rPr lang="ro-RO" sz="2400" dirty="0" err="1" smtClean="0"/>
              <a:t>Intervenţia</a:t>
            </a:r>
            <a:endParaRPr lang="ro-RO" sz="2400" dirty="0" smtClean="0"/>
          </a:p>
          <a:p>
            <a:pPr marL="514350" indent="-514350" fontAlgn="auto">
              <a:spcAft>
                <a:spcPts val="0"/>
              </a:spcAft>
              <a:buFont typeface="+mj-lt"/>
              <a:buAutoNum type="arabicPeriod" startAt="4"/>
              <a:defRPr/>
            </a:pPr>
            <a:r>
              <a:rPr lang="it-IT" sz="2400" dirty="0" err="1" smtClean="0"/>
              <a:t>Informarea</a:t>
            </a:r>
            <a:r>
              <a:rPr lang="it-IT" sz="2400" dirty="0" smtClean="0"/>
              <a:t> </a:t>
            </a:r>
            <a:r>
              <a:rPr lang="it-IT" sz="2400" dirty="0" err="1"/>
              <a:t>publicului</a:t>
            </a:r>
            <a:r>
              <a:rPr lang="it-IT" sz="2400" dirty="0"/>
              <a:t> </a:t>
            </a:r>
            <a:r>
              <a:rPr lang="it-IT" sz="2400" dirty="0" err="1"/>
              <a:t>şi</a:t>
            </a:r>
            <a:r>
              <a:rPr lang="it-IT" sz="2400" dirty="0"/>
              <a:t> </a:t>
            </a:r>
            <a:r>
              <a:rPr lang="it-IT" sz="2400" dirty="0" smtClean="0"/>
              <a:t>mass-media</a:t>
            </a:r>
            <a:endParaRPr lang="ro-RO" sz="2400" dirty="0" smtClean="0"/>
          </a:p>
          <a:p>
            <a:pPr marL="514350" indent="-514350" fontAlgn="auto">
              <a:spcAft>
                <a:spcPts val="0"/>
              </a:spcAft>
              <a:buFont typeface="+mj-lt"/>
              <a:buAutoNum type="arabicPeriod" startAt="4"/>
              <a:defRPr/>
            </a:pPr>
            <a:r>
              <a:rPr lang="ro-RO" sz="2400" dirty="0" err="1" smtClean="0"/>
              <a:t>Secţiunea</a:t>
            </a:r>
            <a:r>
              <a:rPr lang="ro-RO" sz="2400" dirty="0" smtClean="0"/>
              <a:t> </a:t>
            </a:r>
            <a:r>
              <a:rPr lang="ro-RO" sz="2400" dirty="0"/>
              <a:t>cartografică</a:t>
            </a:r>
          </a:p>
          <a:p>
            <a:pPr marL="0" indent="0" fontAlgn="auto">
              <a:spcAft>
                <a:spcPts val="0"/>
              </a:spcAft>
              <a:buFont typeface="Arial" pitchFamily="34" charset="0"/>
              <a:buNone/>
              <a:defRPr/>
            </a:pPr>
            <a:endParaRPr lang="ro-RO" sz="2400"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SCENARII TRANSFRONTALIERE</a:t>
            </a:r>
            <a:endParaRPr lang="ro-RO" dirty="0"/>
          </a:p>
        </p:txBody>
      </p:sp>
      <p:sp>
        <p:nvSpPr>
          <p:cNvPr id="40962" name="Content Placeholder 2"/>
          <p:cNvSpPr>
            <a:spLocks noGrp="1"/>
          </p:cNvSpPr>
          <p:nvPr>
            <p:ph idx="1"/>
          </p:nvPr>
        </p:nvSpPr>
        <p:spPr>
          <a:xfrm>
            <a:off x="1365250" y="2054225"/>
            <a:ext cx="7481888" cy="4733925"/>
          </a:xfrm>
        </p:spPr>
        <p:txBody>
          <a:bodyPr/>
          <a:lstStyle/>
          <a:p>
            <a:r>
              <a:rPr lang="ro-RO" sz="1800" smtClean="0"/>
              <a:t>Pentru amplasamentele situate la o distanţă mai mică sau egală cu 15 km faţă de graniţele de stat ale României, precum şi pentru cele care au scenarii de eliberare de substanţe periculoase în apele de suprafaţă din bazinele de recepţie ale râurilor care delimitează, traversează sau sunt poziţionate pe graniţele de stat ale României şi situate la o distanţă mai mică sau egală cu cea care corespunde unei durate de curgere a apei în albie de două zile, cu o viteză medie de curgere a acesteia, PUE se avizează şi de către Inspectoratul General. </a:t>
            </a:r>
          </a:p>
          <a:p>
            <a:r>
              <a:rPr lang="ro-RO" altLang="ro-RO" sz="1800" smtClean="0"/>
              <a:t>ISU transmite autorităţilor competente locale similare, din zonele afectate, din ţara vecină, o notificare semnată de prefect</a:t>
            </a:r>
          </a:p>
          <a:p>
            <a:r>
              <a:rPr lang="ro-RO" sz="1800" smtClean="0"/>
              <a:t>ISU transmite autorităţilor administraţiei publice locale, din zonele afectate, din ţara vecină un extras din plan din care sunt excluse informaţiile confidenţiale – pentru asigurarea consultării publicului</a:t>
            </a:r>
          </a:p>
          <a:p>
            <a:r>
              <a:rPr lang="ro-RO" sz="1800" smtClean="0"/>
              <a:t>IGSU transmite către autorităţile competente de la nivel naţional din ţara în cauză notificarea și un extras din plan din care sunt excluse informaţiile confidenţiale </a:t>
            </a:r>
          </a:p>
        </p:txBody>
      </p:sp>
      <p:pic>
        <p:nvPicPr>
          <p:cNvPr id="40963" name="Picture 4" descr="Imagini pentru country border"/>
          <p:cNvPicPr>
            <a:picLocks noChangeAspect="1" noChangeArrowheads="1"/>
          </p:cNvPicPr>
          <p:nvPr/>
        </p:nvPicPr>
        <p:blipFill>
          <a:blip r:embed="rId2"/>
          <a:srcRect/>
          <a:stretch>
            <a:fillRect/>
          </a:stretch>
        </p:blipFill>
        <p:spPr bwMode="auto">
          <a:xfrm>
            <a:off x="6403975" y="115888"/>
            <a:ext cx="2679700" cy="17859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SCENARII INTERJUDEȚENE</a:t>
            </a:r>
            <a:endParaRPr lang="ro-RO" dirty="0"/>
          </a:p>
        </p:txBody>
      </p:sp>
      <p:sp>
        <p:nvSpPr>
          <p:cNvPr id="41986" name="Content Placeholder 2"/>
          <p:cNvSpPr>
            <a:spLocks noGrp="1"/>
          </p:cNvSpPr>
          <p:nvPr>
            <p:ph idx="1"/>
          </p:nvPr>
        </p:nvSpPr>
        <p:spPr>
          <a:xfrm>
            <a:off x="1365250" y="1597025"/>
            <a:ext cx="5497513" cy="3970338"/>
          </a:xfrm>
        </p:spPr>
        <p:txBody>
          <a:bodyPr/>
          <a:lstStyle/>
          <a:p>
            <a:r>
              <a:rPr lang="ro-RO" sz="2400" smtClean="0"/>
              <a:t>Pentru scenarii cu impact asupra teritoriului administrativ al unui judeţ vecin:</a:t>
            </a:r>
          </a:p>
          <a:p>
            <a:pPr lvl="1"/>
            <a:r>
              <a:rPr lang="ro-RO" sz="2000" smtClean="0"/>
              <a:t>planul de urgenţă externă se va elabora în cooperare şi cu autorităţile relevante din cadrul judeţului vecin în cauză.</a:t>
            </a:r>
          </a:p>
          <a:p>
            <a:pPr lvl="1"/>
            <a:r>
              <a:rPr lang="ro-RO" sz="2000" smtClean="0"/>
              <a:t>organizarea şi desfăşurarea acţiunilor de intervenţie se face coordonat la nivelul instituţiei prefectului, precum şi a tuturor forţelor de intervenţie. </a:t>
            </a:r>
          </a:p>
          <a:p>
            <a:endParaRPr lang="ro-RO" sz="2000" smtClean="0"/>
          </a:p>
        </p:txBody>
      </p:sp>
      <p:sp>
        <p:nvSpPr>
          <p:cNvPr id="4" name="Rectangle 3"/>
          <p:cNvSpPr/>
          <p:nvPr/>
        </p:nvSpPr>
        <p:spPr>
          <a:xfrm>
            <a:off x="1670050" y="5260975"/>
            <a:ext cx="7331075" cy="1200150"/>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a:spAutoFit/>
          </a:bodyPr>
          <a:lstStyle/>
          <a:p>
            <a:pPr algn="just" fontAlgn="auto">
              <a:spcBef>
                <a:spcPts val="0"/>
              </a:spcBef>
              <a:spcAft>
                <a:spcPts val="0"/>
              </a:spcAft>
              <a:defRPr/>
            </a:pPr>
            <a:r>
              <a:rPr lang="ro-RO" altLang="ro-RO" dirty="0">
                <a:solidFill>
                  <a:schemeClr val="bg1"/>
                </a:solidFill>
              </a:rPr>
              <a:t>Planurile de </a:t>
            </a:r>
            <a:r>
              <a:rPr lang="ro-RO" altLang="ro-RO" dirty="0" err="1">
                <a:solidFill>
                  <a:schemeClr val="bg1"/>
                </a:solidFill>
              </a:rPr>
              <a:t>urgenţă</a:t>
            </a:r>
            <a:r>
              <a:rPr lang="ro-RO" altLang="ro-RO" dirty="0">
                <a:solidFill>
                  <a:schemeClr val="bg1"/>
                </a:solidFill>
              </a:rPr>
              <a:t> prevăzute în anexa 4 lit. b) punctul v) a Legii nr. 59/2016 se întocmesc cu respectarea structurii cadru a planului de </a:t>
            </a:r>
            <a:r>
              <a:rPr lang="ro-RO" altLang="ro-RO" dirty="0" err="1">
                <a:solidFill>
                  <a:schemeClr val="bg1"/>
                </a:solidFill>
              </a:rPr>
              <a:t>urgenţă</a:t>
            </a:r>
            <a:r>
              <a:rPr lang="ro-RO" altLang="ro-RO" dirty="0">
                <a:solidFill>
                  <a:schemeClr val="bg1"/>
                </a:solidFill>
              </a:rPr>
              <a:t> internă </a:t>
            </a:r>
            <a:r>
              <a:rPr lang="ro-RO" altLang="ro-RO" dirty="0" err="1">
                <a:solidFill>
                  <a:schemeClr val="bg1"/>
                </a:solidFill>
              </a:rPr>
              <a:t>şi</a:t>
            </a:r>
            <a:r>
              <a:rPr lang="ro-RO" altLang="ro-RO" dirty="0">
                <a:solidFill>
                  <a:schemeClr val="bg1"/>
                </a:solidFill>
              </a:rPr>
              <a:t> a prevederilor art. 5, art. 6 alin. (2) </a:t>
            </a:r>
            <a:r>
              <a:rPr lang="ro-RO" altLang="ro-RO" dirty="0" err="1">
                <a:solidFill>
                  <a:schemeClr val="bg1"/>
                </a:solidFill>
              </a:rPr>
              <a:t>şi</a:t>
            </a:r>
            <a:r>
              <a:rPr lang="ro-RO" altLang="ro-RO" dirty="0">
                <a:solidFill>
                  <a:schemeClr val="bg1"/>
                </a:solidFill>
              </a:rPr>
              <a:t> (3), art. 8, art. 9 alin. (1) – (4), art. 10 </a:t>
            </a:r>
            <a:r>
              <a:rPr lang="ro-RO" altLang="ro-RO" dirty="0" err="1">
                <a:solidFill>
                  <a:schemeClr val="bg1"/>
                </a:solidFill>
              </a:rPr>
              <a:t>şi</a:t>
            </a:r>
            <a:r>
              <a:rPr lang="ro-RO" altLang="ro-RO" dirty="0">
                <a:solidFill>
                  <a:schemeClr val="bg1"/>
                </a:solidFill>
              </a:rPr>
              <a:t> art. 11 din </a:t>
            </a:r>
            <a:r>
              <a:rPr lang="ro-RO" altLang="ro-RO" dirty="0">
                <a:solidFill>
                  <a:schemeClr val="bg1"/>
                </a:solidFill>
              </a:rPr>
              <a:t>normele </a:t>
            </a:r>
            <a:r>
              <a:rPr lang="ro-RO" altLang="ro-RO" dirty="0">
                <a:solidFill>
                  <a:schemeClr val="bg1"/>
                </a:solidFill>
              </a:rPr>
              <a:t>metodologice.</a:t>
            </a:r>
            <a:r>
              <a:rPr lang="en-US" altLang="ro-RO" dirty="0">
                <a:solidFill>
                  <a:schemeClr val="bg1"/>
                </a:solidFill>
              </a:rPr>
              <a:t> </a:t>
            </a:r>
          </a:p>
        </p:txBody>
      </p:sp>
      <p:pic>
        <p:nvPicPr>
          <p:cNvPr id="41988" name="Picture 2" descr="Imagini pentru hotar judet"/>
          <p:cNvPicPr>
            <a:picLocks noChangeAspect="1" noChangeArrowheads="1"/>
          </p:cNvPicPr>
          <p:nvPr/>
        </p:nvPicPr>
        <p:blipFill>
          <a:blip r:embed="rId2"/>
          <a:srcRect/>
          <a:stretch>
            <a:fillRect/>
          </a:stretch>
        </p:blipFill>
        <p:spPr bwMode="auto">
          <a:xfrm>
            <a:off x="6677025" y="374650"/>
            <a:ext cx="2368550" cy="177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833438"/>
            <a:ext cx="7016750" cy="611187"/>
          </a:xfrm>
        </p:spPr>
        <p:txBody>
          <a:bodyPr rtlCol="0">
            <a:normAutofit fontScale="90000"/>
          </a:bodyPr>
          <a:lstStyle/>
          <a:p>
            <a:pPr fontAlgn="auto">
              <a:spcAft>
                <a:spcPts val="0"/>
              </a:spcAft>
              <a:defRPr/>
            </a:pPr>
            <a:r>
              <a:rPr lang="ro-RO" dirty="0" smtClean="0"/>
              <a:t>Estimarea efectelor accidentelor majore</a:t>
            </a:r>
            <a:endParaRPr lang="ro-RO" dirty="0"/>
          </a:p>
        </p:txBody>
      </p:sp>
      <p:graphicFrame>
        <p:nvGraphicFramePr>
          <p:cNvPr id="25" name="Content Placeholder 24"/>
          <p:cNvGraphicFramePr>
            <a:graphicFrameLocks noGrp="1"/>
          </p:cNvGraphicFramePr>
          <p:nvPr>
            <p:ph idx="1"/>
          </p:nvPr>
        </p:nvGraphicFramePr>
        <p:xfrm>
          <a:off x="1670605" y="1291130"/>
          <a:ext cx="6413500" cy="427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Oval 25"/>
          <p:cNvSpPr/>
          <p:nvPr/>
        </p:nvSpPr>
        <p:spPr>
          <a:xfrm>
            <a:off x="3349625" y="4649788"/>
            <a:ext cx="3054350" cy="1222375"/>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ro-RO" sz="2800" dirty="0"/>
              <a:t>Analiza consecințelor</a:t>
            </a:r>
            <a:endParaRPr lang="ro-RO" sz="2800" dirty="0"/>
          </a:p>
        </p:txBody>
      </p:sp>
      <p:sp>
        <p:nvSpPr>
          <p:cNvPr id="27" name="Down Arrow 26"/>
          <p:cNvSpPr/>
          <p:nvPr/>
        </p:nvSpPr>
        <p:spPr>
          <a:xfrm rot="10800000">
            <a:off x="4572000" y="3733800"/>
            <a:ext cx="454025" cy="763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28" name="Down Arrow 27"/>
          <p:cNvSpPr/>
          <p:nvPr/>
        </p:nvSpPr>
        <p:spPr>
          <a:xfrm rot="13593569">
            <a:off x="5896769" y="4085432"/>
            <a:ext cx="454025" cy="763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29" name="Down Arrow 28"/>
          <p:cNvSpPr/>
          <p:nvPr/>
        </p:nvSpPr>
        <p:spPr>
          <a:xfrm rot="7787834">
            <a:off x="3255169" y="4155282"/>
            <a:ext cx="454025" cy="763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833438"/>
            <a:ext cx="7015162" cy="611187"/>
          </a:xfrm>
        </p:spPr>
        <p:txBody>
          <a:bodyPr rtlCol="0">
            <a:normAutofit fontScale="90000"/>
          </a:bodyPr>
          <a:lstStyle/>
          <a:p>
            <a:pPr fontAlgn="auto">
              <a:spcAft>
                <a:spcPts val="0"/>
              </a:spcAft>
              <a:defRPr/>
            </a:pPr>
            <a:r>
              <a:rPr lang="ro-RO" dirty="0" smtClean="0"/>
              <a:t>Efecte asupra elementelor vulnerabile</a:t>
            </a:r>
            <a:endParaRPr lang="ro-RO" dirty="0"/>
          </a:p>
        </p:txBody>
      </p:sp>
      <p:sp>
        <p:nvSpPr>
          <p:cNvPr id="45058" name="Content Placeholder 2"/>
          <p:cNvSpPr>
            <a:spLocks noGrp="1"/>
          </p:cNvSpPr>
          <p:nvPr>
            <p:ph idx="1"/>
          </p:nvPr>
        </p:nvSpPr>
        <p:spPr>
          <a:xfrm>
            <a:off x="1060450" y="1901825"/>
            <a:ext cx="3775075" cy="4733925"/>
          </a:xfrm>
        </p:spPr>
        <p:txBody>
          <a:bodyPr/>
          <a:lstStyle/>
          <a:p>
            <a:r>
              <a:rPr lang="ro-RO" sz="2000" smtClean="0"/>
              <a:t>efecte mecanice generate de suprapresiunea în frontul undei de şoc sau de proiectile - efectul de misil;</a:t>
            </a:r>
          </a:p>
          <a:p>
            <a:r>
              <a:rPr lang="ro-RO" sz="2000" smtClean="0"/>
              <a:t> efecte termice generate de radiaţia termică;</a:t>
            </a:r>
          </a:p>
          <a:p>
            <a:r>
              <a:rPr lang="ro-RO" sz="2000" smtClean="0"/>
              <a:t> efecte toxice determinate de eliberarea sau emisia de substanţe periculoase în atmosferă sau de contaminarea mediului provocată de deversarea necontrolată a substanţelor periculoase.</a:t>
            </a:r>
          </a:p>
          <a:p>
            <a:endParaRPr lang="ro-RO" sz="2000" smtClean="0"/>
          </a:p>
        </p:txBody>
      </p:sp>
      <p:pic>
        <p:nvPicPr>
          <p:cNvPr id="45059" name="Picture 3" descr="pag 16"/>
          <p:cNvPicPr>
            <a:picLocks noChangeAspect="1" noChangeArrowheads="1"/>
          </p:cNvPicPr>
          <p:nvPr/>
        </p:nvPicPr>
        <p:blipFill>
          <a:blip r:embed="rId2"/>
          <a:srcRect/>
          <a:stretch>
            <a:fillRect/>
          </a:stretch>
        </p:blipFill>
        <p:spPr bwMode="auto">
          <a:xfrm>
            <a:off x="4724400" y="2582863"/>
            <a:ext cx="4310063" cy="3371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833438"/>
            <a:ext cx="8551863" cy="763587"/>
          </a:xfrm>
          <a:gradFill flip="none" rotWithShape="1">
            <a:gsLst>
              <a:gs pos="0">
                <a:schemeClr val="accent2">
                  <a:lumMod val="50000"/>
                </a:schemeClr>
              </a:gs>
              <a:gs pos="100000">
                <a:schemeClr val="accent6">
                  <a:lumMod val="75000"/>
                </a:schemeClr>
              </a:gs>
              <a:gs pos="100000">
                <a:schemeClr val="accent6">
                  <a:lumMod val="75000"/>
                </a:schemeClr>
              </a:gs>
            </a:gsLst>
            <a:lin ang="10800000" scaled="1"/>
            <a:tileRect/>
          </a:gradFill>
        </p:spPr>
        <p:style>
          <a:lnRef idx="0">
            <a:scrgbClr r="0" g="0" b="0"/>
          </a:lnRef>
          <a:fillRef idx="0">
            <a:scrgbClr r="0" g="0" b="0"/>
          </a:fillRef>
          <a:effectRef idx="0">
            <a:scrgbClr r="0" g="0" b="0"/>
          </a:effectRef>
          <a:fontRef idx="minor">
            <a:schemeClr val="lt1"/>
          </a:fontRef>
        </p:style>
        <p:txBody>
          <a:bodyPr rtlCol="0">
            <a:noAutofit/>
          </a:bodyPr>
          <a:lstStyle/>
          <a:p>
            <a:pPr fontAlgn="auto">
              <a:spcAft>
                <a:spcPts val="0"/>
              </a:spcAft>
              <a:defRPr/>
            </a:pPr>
            <a:r>
              <a:rPr lang="ro-RO" sz="2800" dirty="0"/>
              <a:t>Valorile prag pentru efectele specifice asupra populației</a:t>
            </a:r>
          </a:p>
        </p:txBody>
      </p:sp>
      <p:graphicFrame>
        <p:nvGraphicFramePr>
          <p:cNvPr id="4" name="Content Placeholder 3"/>
          <p:cNvGraphicFramePr>
            <a:graphicFrameLocks noGrp="1"/>
          </p:cNvGraphicFramePr>
          <p:nvPr>
            <p:ph idx="1"/>
          </p:nvPr>
        </p:nvGraphicFramePr>
        <p:xfrm>
          <a:off x="820738" y="2298700"/>
          <a:ext cx="8180387" cy="4032250"/>
        </p:xfrm>
        <a:graphic>
          <a:graphicData uri="http://schemas.openxmlformats.org/drawingml/2006/table">
            <a:tbl>
              <a:tblPr firstRow="1" firstCol="1" bandRow="1" bandCol="1"/>
              <a:tblGrid>
                <a:gridCol w="1386618">
                  <a:extLst>
                    <a:ext uri="{9D8B030D-6E8A-4147-A177-3AD203B41FA5}"/>
                  </a:extLst>
                </a:gridCol>
                <a:gridCol w="1386618">
                  <a:extLst>
                    <a:ext uri="{9D8B030D-6E8A-4147-A177-3AD203B41FA5}"/>
                  </a:extLst>
                </a:gridCol>
                <a:gridCol w="1353584">
                  <a:extLst>
                    <a:ext uri="{9D8B030D-6E8A-4147-A177-3AD203B41FA5}"/>
                  </a:extLst>
                </a:gridCol>
                <a:gridCol w="1407265">
                  <a:extLst>
                    <a:ext uri="{9D8B030D-6E8A-4147-A177-3AD203B41FA5}"/>
                  </a:extLst>
                </a:gridCol>
                <a:gridCol w="1407265">
                  <a:extLst>
                    <a:ext uri="{9D8B030D-6E8A-4147-A177-3AD203B41FA5}"/>
                  </a:extLst>
                </a:gridCol>
                <a:gridCol w="1238789">
                  <a:extLst>
                    <a:ext uri="{9D8B030D-6E8A-4147-A177-3AD203B41FA5}"/>
                  </a:extLst>
                </a:gridCol>
              </a:tblGrid>
              <a:tr h="572261">
                <a:tc>
                  <a:txBody>
                    <a:bodyPr/>
                    <a:lstStyle/>
                    <a:p>
                      <a:pPr algn="ctr">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Tipul de pericol</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ctr">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Scenariul</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ctr">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Mortalitate ridicată</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ctr">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Prag de mortalitate</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ctr">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Vătămări ireversibile</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tc>
                  <a:txBody>
                    <a:bodyPr/>
                    <a:lstStyle/>
                    <a:p>
                      <a:pPr algn="ctr">
                        <a:spcAft>
                          <a:spcPts val="0"/>
                        </a:spcAft>
                      </a:pPr>
                      <a:r>
                        <a:rPr lang="ro-RO" sz="1600" kern="15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Vătămări reversibile</a:t>
                      </a:r>
                      <a:endParaRPr lang="ro-RO" sz="1600" kern="150" dirty="0">
                        <a:solidFill>
                          <a:schemeClr val="bg1"/>
                        </a:solidFill>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6BA42C"/>
                    </a:solidFill>
                  </a:tcPr>
                </a:tc>
                <a:extLst>
                  <a:ext uri="{0D108BD9-81ED-4DB2-BD59-A6C34878D82A}"/>
                </a:extLst>
              </a:tr>
              <a:tr h="572261">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Dispersie toxică</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C000"/>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Eliberare SP în aer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LC</a:t>
                      </a:r>
                      <a:r>
                        <a:rPr lang="ro-RO" sz="1600" kern="150" baseline="-25000">
                          <a:effectLst/>
                          <a:latin typeface="Calibri" panose="020F0502020204030204" pitchFamily="34" charset="0"/>
                          <a:ea typeface="Times New Roman" panose="02020603050405020304" pitchFamily="18" charset="0"/>
                          <a:cs typeface="Arial" panose="020B0604020202020204" pitchFamily="34" charset="0"/>
                        </a:rPr>
                        <a:t>50</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AEGL3</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AEGL2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AEGL1</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D966"/>
                    </a:solidFill>
                  </a:tcPr>
                </a:tc>
                <a:extLst>
                  <a:ext uri="{0D108BD9-81ED-4DB2-BD59-A6C34878D82A}"/>
                </a:extLst>
              </a:tr>
              <a:tr h="412561">
                <a:tc rowSpan="5">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Incendiu</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ED7D31"/>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Fire ball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Raza fire ball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350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200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125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Jet fire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12,5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7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5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3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Pool fire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dirty="0">
                          <a:effectLst/>
                          <a:latin typeface="Calibri" panose="020F0502020204030204" pitchFamily="34" charset="0"/>
                          <a:ea typeface="Times New Roman" panose="02020603050405020304" pitchFamily="18" charset="0"/>
                          <a:cs typeface="Arial" panose="020B0604020202020204" pitchFamily="34" charset="0"/>
                        </a:rPr>
                        <a:t>12,5 kW/m</a:t>
                      </a:r>
                      <a:r>
                        <a:rPr lang="ro-RO" sz="1600" kern="150" baseline="30000" dirty="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dirty="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dirty="0">
                          <a:effectLst/>
                          <a:latin typeface="Calibri" panose="020F0502020204030204" pitchFamily="34" charset="0"/>
                          <a:ea typeface="Times New Roman" panose="02020603050405020304" pitchFamily="18" charset="0"/>
                          <a:cs typeface="Arial" panose="020B0604020202020204" pitchFamily="34" charset="0"/>
                        </a:rPr>
                        <a:t>7 kW/m</a:t>
                      </a:r>
                      <a:r>
                        <a:rPr lang="ro-RO" sz="1600" kern="150" baseline="30000" dirty="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dirty="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5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3 kW/m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Flash fire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LFL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1/2 LFL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 </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 </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4B083"/>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BLEVE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raza fire ball</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350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200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125 kJ/m</a:t>
                      </a:r>
                      <a:r>
                        <a:rPr lang="ro-RO" sz="1600" kern="150" baseline="30000">
                          <a:effectLst/>
                          <a:latin typeface="Calibri" panose="020F0502020204030204" pitchFamily="34" charset="0"/>
                          <a:ea typeface="Times New Roman" panose="02020603050405020304" pitchFamily="18" charset="0"/>
                          <a:cs typeface="Arial" panose="020B0604020202020204" pitchFamily="34" charset="0"/>
                        </a:rPr>
                        <a:t>2</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BE4D5"/>
                    </a:solidFill>
                  </a:tcPr>
                </a:tc>
                <a:extLst>
                  <a:ext uri="{0D108BD9-81ED-4DB2-BD59-A6C34878D82A}"/>
                </a:extLst>
              </a:tr>
              <a:tr h="412561">
                <a:tc rowSpan="2">
                  <a:txBody>
                    <a:bodyPr/>
                    <a:lstStyle/>
                    <a:p>
                      <a:pPr algn="just">
                        <a:spcAft>
                          <a:spcPts val="0"/>
                        </a:spcAft>
                      </a:pPr>
                      <a:r>
                        <a:rPr lang="ro-RO" sz="1600" kern="150" dirty="0">
                          <a:effectLst/>
                          <a:latin typeface="Calibri" panose="020F0502020204030204" pitchFamily="34" charset="0"/>
                          <a:ea typeface="Times New Roman" panose="02020603050405020304" pitchFamily="18" charset="0"/>
                          <a:cs typeface="Arial" panose="020B0604020202020204" pitchFamily="34" charset="0"/>
                        </a:rPr>
                        <a:t>Explozie</a:t>
                      </a:r>
                      <a:endParaRPr lang="ro-RO" sz="1600" kern="150" dirty="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5B9BD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UVCE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0,3 – 0,6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0,14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0.07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0,03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BDD6EE"/>
                    </a:solidFill>
                  </a:tcPr>
                </a:tc>
                <a:extLst>
                  <a:ext uri="{0D108BD9-81ED-4DB2-BD59-A6C34878D82A}"/>
                </a:extLst>
              </a:tr>
              <a:tr h="412561">
                <a:tc vMerge="1">
                  <a:txBody>
                    <a:bodyPr/>
                    <a:lstStyle/>
                    <a:p>
                      <a:endParaRPr lang="ro-RO"/>
                    </a:p>
                  </a:txBody>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CVE</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0,3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0,14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tc>
                  <a:txBody>
                    <a:bodyPr/>
                    <a:lstStyle/>
                    <a:p>
                      <a:pPr algn="just">
                        <a:spcAft>
                          <a:spcPts val="0"/>
                        </a:spcAft>
                      </a:pPr>
                      <a:r>
                        <a:rPr lang="ro-RO" sz="1600" kern="150">
                          <a:effectLst/>
                          <a:latin typeface="Calibri" panose="020F0502020204030204" pitchFamily="34" charset="0"/>
                          <a:ea typeface="Times New Roman" panose="02020603050405020304" pitchFamily="18" charset="0"/>
                          <a:cs typeface="Arial" panose="020B0604020202020204" pitchFamily="34" charset="0"/>
                        </a:rPr>
                        <a:t>0.07 bar</a:t>
                      </a:r>
                      <a:endParaRPr lang="ro-RO" sz="1600" kern="15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tc>
                  <a:txBody>
                    <a:bodyPr/>
                    <a:lstStyle/>
                    <a:p>
                      <a:pPr algn="just">
                        <a:spcAft>
                          <a:spcPts val="0"/>
                        </a:spcAft>
                      </a:pPr>
                      <a:r>
                        <a:rPr lang="ro-RO" sz="1600" kern="150" dirty="0">
                          <a:effectLst/>
                          <a:latin typeface="Calibri" panose="020F0502020204030204" pitchFamily="34" charset="0"/>
                          <a:ea typeface="Times New Roman" panose="02020603050405020304" pitchFamily="18" charset="0"/>
                          <a:cs typeface="Arial" panose="020B0604020202020204" pitchFamily="34" charset="0"/>
                        </a:rPr>
                        <a:t>0,03 bar</a:t>
                      </a:r>
                      <a:endParaRPr lang="ro-RO" sz="1600" kern="150" dirty="0">
                        <a:effectLst/>
                        <a:latin typeface="Times New Roman" panose="02020603050405020304" pitchFamily="18" charset="0"/>
                        <a:ea typeface="Times New Roman" panose="02020603050405020304" pitchFamily="18" charset="0"/>
                      </a:endParaRPr>
                    </a:p>
                  </a:txBody>
                  <a:tcPr marL="36195" marR="0"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9CC2E5"/>
                    </a:solidFill>
                  </a:tcPr>
                </a:tc>
                <a:extLst>
                  <a:ext uri="{0D108BD9-81ED-4DB2-BD59-A6C34878D82A}"/>
                </a:extLst>
              </a:tr>
            </a:tbl>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Scenarii rezonabile</a:t>
            </a:r>
            <a:endParaRPr lang="ro-RO" dirty="0"/>
          </a:p>
        </p:txBody>
      </p:sp>
      <p:sp>
        <p:nvSpPr>
          <p:cNvPr id="47106" name="Content Placeholder 2"/>
          <p:cNvSpPr>
            <a:spLocks noGrp="1"/>
          </p:cNvSpPr>
          <p:nvPr>
            <p:ph idx="1"/>
          </p:nvPr>
        </p:nvSpPr>
        <p:spPr>
          <a:xfrm>
            <a:off x="1554163" y="1901825"/>
            <a:ext cx="7292975" cy="4581525"/>
          </a:xfrm>
        </p:spPr>
        <p:txBody>
          <a:bodyPr/>
          <a:lstStyle/>
          <a:p>
            <a:r>
              <a:rPr lang="ro-RO" sz="2000" smtClean="0"/>
              <a:t>scurgere de substanţă printr-un orificiu cu suprafaţa mai mică sau egală cu 100 mmp;</a:t>
            </a:r>
          </a:p>
          <a:p>
            <a:r>
              <a:rPr lang="ro-RO" sz="2000" smtClean="0"/>
              <a:t>ruptură a unui furtun flexibil;</a:t>
            </a:r>
          </a:p>
          <a:p>
            <a:r>
              <a:rPr lang="ro-RO" sz="2000" smtClean="0"/>
              <a:t>ruptură completă a unei conducte cu diametrul interior mai mic sau egal cu 20 mm;</a:t>
            </a:r>
          </a:p>
          <a:p>
            <a:r>
              <a:rPr lang="ro-RO" sz="2000" smtClean="0"/>
              <a:t>declanşarea unui dispozitiv de eliberare atmosferică (supapă de suprapresiune, disc de rupere, punct de drenaj/colectare mostre);</a:t>
            </a:r>
          </a:p>
          <a:p>
            <a:r>
              <a:rPr lang="ro-RO" sz="2000" smtClean="0"/>
              <a:t>neaprinderea/stingerea faclei pe durata eliberării;</a:t>
            </a:r>
          </a:p>
          <a:p>
            <a:r>
              <a:rPr lang="ro-RO" sz="2000" smtClean="0"/>
              <a:t>incendiu în cuva de retenţie sau în exteriorul rezervorului;</a:t>
            </a:r>
          </a:p>
          <a:p>
            <a:r>
              <a:rPr lang="ro-RO" sz="2000" smtClean="0"/>
              <a:t>fenomene BLEVE;</a:t>
            </a:r>
          </a:p>
          <a:p>
            <a:r>
              <a:rPr lang="ro-RO" sz="2000" smtClean="0"/>
              <a:t>explozii ale materialelor explozive, etc.</a:t>
            </a:r>
          </a:p>
        </p:txBody>
      </p:sp>
      <p:pic>
        <p:nvPicPr>
          <p:cNvPr id="18434" name="Picture 2" descr="Imagine similar&amp;abreve;"/>
          <p:cNvPicPr>
            <a:picLocks noChangeAspect="1" noChangeArrowheads="1"/>
          </p:cNvPicPr>
          <p:nvPr/>
        </p:nvPicPr>
        <p:blipFill>
          <a:blip r:embed="rId2">
            <a:extLst>
              <a:ext uri="{28A0092B-C50C-407E-A947-70E740481C1C}"/>
            </a:extLst>
          </a:blip>
          <a:srcRect/>
          <a:stretch>
            <a:fillRect/>
          </a:stretch>
        </p:blipFill>
        <p:spPr bwMode="auto">
          <a:xfrm>
            <a:off x="6862575" y="328011"/>
            <a:ext cx="2214287" cy="1645869"/>
          </a:xfrm>
          <a:prstGeom prst="ellipse">
            <a:avLst/>
          </a:prstGeom>
          <a:ln>
            <a:noFill/>
          </a:ln>
          <a:effectLst>
            <a:softEdge rad="112500"/>
          </a:effectLst>
          <a:extLst>
            <a:ext uri="{909E8E84-426E-40DD-AFC4-6F175D3DCCD1}"/>
          </a:extLst>
        </p:spPr>
      </p:pic>
    </p:spTree>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Scenarii toxice</a:t>
            </a:r>
            <a:endParaRPr lang="ro-RO" dirty="0"/>
          </a:p>
        </p:txBody>
      </p:sp>
      <p:sp>
        <p:nvSpPr>
          <p:cNvPr id="3" name="Content Placeholder 2"/>
          <p:cNvSpPr>
            <a:spLocks noGrp="1"/>
          </p:cNvSpPr>
          <p:nvPr>
            <p:ph idx="1"/>
          </p:nvPr>
        </p:nvSpPr>
        <p:spPr>
          <a:xfrm>
            <a:off x="1509713" y="1901825"/>
            <a:ext cx="6718300" cy="4275138"/>
          </a:xfrm>
        </p:spPr>
        <p:txBody>
          <a:bodyPr rtlCol="0">
            <a:normAutofit lnSpcReduction="10000"/>
          </a:bodyPr>
          <a:lstStyle/>
          <a:p>
            <a:pPr fontAlgn="auto">
              <a:spcAft>
                <a:spcPts val="0"/>
              </a:spcAft>
              <a:buFont typeface="Arial" pitchFamily="34" charset="0"/>
              <a:buChar char="•"/>
              <a:defRPr/>
            </a:pPr>
            <a:r>
              <a:rPr lang="ro-RO" sz="2400" dirty="0"/>
              <a:t>S</a:t>
            </a:r>
            <a:r>
              <a:rPr lang="ro-RO" sz="2400" dirty="0" smtClean="0"/>
              <a:t>imularea </a:t>
            </a:r>
            <a:r>
              <a:rPr lang="ro-RO" sz="2400" dirty="0"/>
              <a:t>emisiilor de </a:t>
            </a:r>
            <a:r>
              <a:rPr lang="ro-RO" sz="2400" dirty="0" err="1"/>
              <a:t>substanţe</a:t>
            </a:r>
            <a:r>
              <a:rPr lang="ro-RO" sz="2400" dirty="0"/>
              <a:t> periculoase </a:t>
            </a:r>
            <a:r>
              <a:rPr lang="ro-RO" sz="2400" dirty="0" smtClean="0"/>
              <a:t> - două </a:t>
            </a:r>
            <a:r>
              <a:rPr lang="ro-RO" sz="2400" dirty="0" err="1"/>
              <a:t>situaţii</a:t>
            </a:r>
            <a:r>
              <a:rPr lang="ro-RO" sz="2400" dirty="0"/>
              <a:t> meteorologice diferite, specifice amplasamentului </a:t>
            </a:r>
            <a:r>
              <a:rPr lang="ro-RO" sz="2400" dirty="0" smtClean="0"/>
              <a:t>analizat:</a:t>
            </a:r>
          </a:p>
          <a:p>
            <a:pPr lvl="1" fontAlgn="auto">
              <a:spcAft>
                <a:spcPts val="0"/>
              </a:spcAft>
              <a:buFont typeface="Arial" pitchFamily="34" charset="0"/>
              <a:buChar char="–"/>
              <a:defRPr/>
            </a:pPr>
            <a:r>
              <a:rPr lang="ro-RO" sz="2000" dirty="0" smtClean="0"/>
              <a:t>cele </a:t>
            </a:r>
            <a:r>
              <a:rPr lang="ro-RO" sz="2000" dirty="0"/>
              <a:t>mai nefavorabile, dar </a:t>
            </a:r>
            <a:r>
              <a:rPr lang="ro-RO" sz="2000" dirty="0" smtClean="0"/>
              <a:t>posibile;</a:t>
            </a:r>
          </a:p>
          <a:p>
            <a:pPr lvl="1" fontAlgn="auto">
              <a:spcAft>
                <a:spcPts val="0"/>
              </a:spcAft>
              <a:buFont typeface="Arial" pitchFamily="34" charset="0"/>
              <a:buChar char="–"/>
              <a:defRPr/>
            </a:pPr>
            <a:r>
              <a:rPr lang="ro-RO" sz="2000" dirty="0" smtClean="0"/>
              <a:t>cele </a:t>
            </a:r>
            <a:r>
              <a:rPr lang="ro-RO" sz="2000" dirty="0"/>
              <a:t>mai </a:t>
            </a:r>
            <a:r>
              <a:rPr lang="ro-RO" sz="2000" dirty="0" smtClean="0"/>
              <a:t>frecvente;</a:t>
            </a:r>
            <a:endParaRPr lang="ro-RO" sz="2000" dirty="0"/>
          </a:p>
          <a:p>
            <a:pPr fontAlgn="auto">
              <a:spcAft>
                <a:spcPts val="0"/>
              </a:spcAft>
              <a:buFont typeface="Arial" pitchFamily="34" charset="0"/>
              <a:buChar char="•"/>
              <a:defRPr/>
            </a:pPr>
            <a:r>
              <a:rPr lang="ro-RO" sz="2400" dirty="0" err="1"/>
              <a:t>Condiţiile</a:t>
            </a:r>
            <a:r>
              <a:rPr lang="ro-RO" sz="2400" dirty="0"/>
              <a:t> meteorologice selectate se descriu, cel </a:t>
            </a:r>
            <a:r>
              <a:rPr lang="ro-RO" sz="2400" dirty="0" err="1"/>
              <a:t>puţin</a:t>
            </a:r>
            <a:r>
              <a:rPr lang="ro-RO" sz="2400" dirty="0"/>
              <a:t>, pe baza următorilor parametri:</a:t>
            </a:r>
          </a:p>
          <a:p>
            <a:pPr lvl="1" fontAlgn="auto">
              <a:spcAft>
                <a:spcPts val="0"/>
              </a:spcAft>
              <a:buFont typeface="Arial" pitchFamily="34" charset="0"/>
              <a:buChar char="–"/>
              <a:defRPr/>
            </a:pPr>
            <a:r>
              <a:rPr lang="ro-RO" sz="2000" dirty="0"/>
              <a:t>Viteza </a:t>
            </a:r>
            <a:r>
              <a:rPr lang="ro-RO" sz="2000" dirty="0" smtClean="0"/>
              <a:t>vântului;</a:t>
            </a:r>
            <a:endParaRPr lang="ro-RO" sz="2000" dirty="0"/>
          </a:p>
          <a:p>
            <a:pPr lvl="1" fontAlgn="auto">
              <a:spcAft>
                <a:spcPts val="0"/>
              </a:spcAft>
              <a:buFont typeface="Arial" pitchFamily="34" charset="0"/>
              <a:buChar char="–"/>
              <a:defRPr/>
            </a:pPr>
            <a:r>
              <a:rPr lang="ro-RO" sz="2000" dirty="0"/>
              <a:t>Clasa de stabilitate atmosferică </a:t>
            </a:r>
            <a:r>
              <a:rPr lang="ro-RO" sz="2000" dirty="0" err="1"/>
              <a:t>Pasquill</a:t>
            </a:r>
            <a:r>
              <a:rPr lang="ro-RO" sz="2000" dirty="0"/>
              <a:t>;</a:t>
            </a:r>
          </a:p>
          <a:p>
            <a:pPr lvl="1" fontAlgn="auto">
              <a:spcAft>
                <a:spcPts val="0"/>
              </a:spcAft>
              <a:buFont typeface="Arial" pitchFamily="34" charset="0"/>
              <a:buChar char="–"/>
              <a:defRPr/>
            </a:pPr>
            <a:r>
              <a:rPr lang="ro-RO" sz="2000" dirty="0"/>
              <a:t>Temperatura </a:t>
            </a:r>
            <a:r>
              <a:rPr lang="ro-RO" sz="2000" dirty="0" smtClean="0"/>
              <a:t>aerului;</a:t>
            </a:r>
            <a:endParaRPr lang="ro-RO" sz="2000" dirty="0"/>
          </a:p>
          <a:p>
            <a:pPr lvl="1" fontAlgn="auto">
              <a:spcAft>
                <a:spcPts val="0"/>
              </a:spcAft>
              <a:buFont typeface="Arial" pitchFamily="34" charset="0"/>
              <a:buChar char="–"/>
              <a:defRPr/>
            </a:pPr>
            <a:r>
              <a:rPr lang="ro-RO" sz="2000" dirty="0" smtClean="0"/>
              <a:t>Umiditate;</a:t>
            </a:r>
            <a:endParaRPr lang="ro-RO" sz="2000" dirty="0"/>
          </a:p>
          <a:p>
            <a:pPr lvl="1" fontAlgn="auto">
              <a:spcAft>
                <a:spcPts val="0"/>
              </a:spcAft>
              <a:buFont typeface="Arial" pitchFamily="34" charset="0"/>
              <a:buChar char="–"/>
              <a:defRPr/>
            </a:pPr>
            <a:r>
              <a:rPr lang="ro-RO" sz="2000" dirty="0" err="1"/>
              <a:t>Radiaţie</a:t>
            </a:r>
            <a:r>
              <a:rPr lang="ro-RO" sz="2000" dirty="0"/>
              <a:t> </a:t>
            </a:r>
            <a:r>
              <a:rPr lang="ro-RO" sz="2000" dirty="0" smtClean="0"/>
              <a:t>solara.</a:t>
            </a:r>
            <a:endParaRPr lang="ro-RO" sz="2000" dirty="0"/>
          </a:p>
          <a:p>
            <a:pPr fontAlgn="auto">
              <a:spcAft>
                <a:spcPts val="0"/>
              </a:spcAft>
              <a:buFont typeface="Arial" pitchFamily="34" charset="0"/>
              <a:buChar char="•"/>
              <a:defRPr/>
            </a:pPr>
            <a:endParaRPr lang="ro-RO" sz="2000"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1509713" y="2054225"/>
            <a:ext cx="6718300" cy="4276725"/>
          </a:xfrm>
        </p:spPr>
        <p:txBody>
          <a:bodyPr/>
          <a:lstStyle/>
          <a:p>
            <a:r>
              <a:rPr lang="ro-RO" sz="2000" smtClean="0"/>
              <a:t>În vederea stabilirii dimensiunii zonelor de planificare la urgenţă se vor utiliza scenariile evenimentelor rezonabile, cu probabilitate de manifestare mai mare de  10^-6, calculate conform unei metodologii sistematice de analiză a riscului. </a:t>
            </a:r>
          </a:p>
          <a:p>
            <a:r>
              <a:rPr lang="ro-RO" sz="2000" smtClean="0"/>
              <a:t>Analiza consecinţelor emisiilor de substanţe periculoase ce prezintă efecte toxice pentru oameni se face pentru fiecare valoare prag şi condiţie meteorologică, deplasarea şi dimensiunea norului toxic fiind reprezentată pentru următoarele intervale de timp trecute de la iniţierea accidentului: 10 min., 30 min. şi 60 min.</a:t>
            </a:r>
          </a:p>
          <a:p>
            <a:endParaRPr lang="ro-RO" sz="2000" smtClean="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481888" cy="611187"/>
          </a:xfrm>
        </p:spPr>
        <p:txBody>
          <a:bodyPr rtlCol="0">
            <a:normAutofit fontScale="90000"/>
          </a:bodyPr>
          <a:lstStyle/>
          <a:p>
            <a:pPr fontAlgn="auto">
              <a:spcAft>
                <a:spcPts val="0"/>
              </a:spcAft>
              <a:defRPr/>
            </a:pPr>
            <a:r>
              <a:rPr lang="ro-RO" dirty="0" smtClean="0"/>
              <a:t>OBIECTIVE</a:t>
            </a:r>
            <a:endParaRPr lang="ro-RO" dirty="0"/>
          </a:p>
        </p:txBody>
      </p:sp>
      <p:sp>
        <p:nvSpPr>
          <p:cNvPr id="3" name="Content Placeholder 2"/>
          <p:cNvSpPr>
            <a:spLocks noGrp="1"/>
          </p:cNvSpPr>
          <p:nvPr>
            <p:ph idx="1"/>
          </p:nvPr>
        </p:nvSpPr>
        <p:spPr>
          <a:xfrm>
            <a:off x="1365250" y="2665413"/>
            <a:ext cx="7466013" cy="3919537"/>
          </a:xfrm>
        </p:spPr>
        <p:txBody>
          <a:bodyPr rtlCol="0">
            <a:normAutofit fontScale="85000" lnSpcReduction="10000"/>
          </a:bodyPr>
          <a:lstStyle/>
          <a:p>
            <a:pPr fontAlgn="auto">
              <a:spcAft>
                <a:spcPts val="0"/>
              </a:spcAft>
              <a:buFont typeface="Arial" pitchFamily="34" charset="0"/>
              <a:buChar char="•"/>
              <a:defRPr/>
            </a:pPr>
            <a:r>
              <a:rPr lang="ro-RO" dirty="0"/>
              <a:t>controlul </a:t>
            </a:r>
            <a:r>
              <a:rPr lang="ro-RO" dirty="0" err="1"/>
              <a:t>şi</a:t>
            </a:r>
            <a:r>
              <a:rPr lang="ro-RO" dirty="0"/>
              <a:t> limitarea efectelor incidentelor astfel încât să se minimizeze efectele </a:t>
            </a:r>
            <a:r>
              <a:rPr lang="ro-RO" dirty="0" err="1"/>
              <a:t>şi</a:t>
            </a:r>
            <a:r>
              <a:rPr lang="ro-RO" dirty="0"/>
              <a:t> să se limiteze daunele asupra </a:t>
            </a:r>
            <a:r>
              <a:rPr lang="ro-RO" dirty="0" err="1"/>
              <a:t>sănătăţii</a:t>
            </a:r>
            <a:r>
              <a:rPr lang="ro-RO" dirty="0"/>
              <a:t> </a:t>
            </a:r>
            <a:r>
              <a:rPr lang="ro-RO" dirty="0" err="1"/>
              <a:t>populaţiei</a:t>
            </a:r>
            <a:r>
              <a:rPr lang="ro-RO" dirty="0"/>
              <a:t>, mediului </a:t>
            </a:r>
            <a:r>
              <a:rPr lang="ro-RO" dirty="0" err="1"/>
              <a:t>şi</a:t>
            </a:r>
            <a:r>
              <a:rPr lang="ro-RO" dirty="0"/>
              <a:t> </a:t>
            </a:r>
            <a:r>
              <a:rPr lang="ro-RO" dirty="0" err="1"/>
              <a:t>proprietăţii</a:t>
            </a:r>
            <a:r>
              <a:rPr lang="ro-RO" dirty="0"/>
              <a:t>;</a:t>
            </a:r>
          </a:p>
          <a:p>
            <a:pPr fontAlgn="auto">
              <a:spcAft>
                <a:spcPts val="0"/>
              </a:spcAft>
              <a:buFont typeface="Arial" pitchFamily="34" charset="0"/>
              <a:buChar char="•"/>
              <a:defRPr/>
            </a:pPr>
            <a:r>
              <a:rPr lang="ro-RO" dirty="0" smtClean="0"/>
              <a:t>implementarea </a:t>
            </a:r>
            <a:r>
              <a:rPr lang="ro-RO" dirty="0"/>
              <a:t>măsurilor necesare pentru </a:t>
            </a:r>
            <a:r>
              <a:rPr lang="ro-RO" dirty="0" err="1"/>
              <a:t>protecţia</a:t>
            </a:r>
            <a:r>
              <a:rPr lang="ro-RO" dirty="0"/>
              <a:t> </a:t>
            </a:r>
            <a:r>
              <a:rPr lang="ro-RO" dirty="0" err="1"/>
              <a:t>sănătăţii</a:t>
            </a:r>
            <a:r>
              <a:rPr lang="ro-RO" dirty="0"/>
              <a:t> umane </a:t>
            </a:r>
            <a:r>
              <a:rPr lang="ro-RO" dirty="0" err="1"/>
              <a:t>şi</a:t>
            </a:r>
            <a:r>
              <a:rPr lang="ro-RO" dirty="0"/>
              <a:t> a mediului împotriva efectelor accidentelor majore;</a:t>
            </a:r>
          </a:p>
          <a:p>
            <a:pPr fontAlgn="auto">
              <a:spcAft>
                <a:spcPts val="0"/>
              </a:spcAft>
              <a:buFont typeface="Arial" pitchFamily="34" charset="0"/>
              <a:buChar char="•"/>
              <a:defRPr/>
            </a:pPr>
            <a:r>
              <a:rPr lang="ro-RO" dirty="0" smtClean="0"/>
              <a:t>comunicarea </a:t>
            </a:r>
            <a:r>
              <a:rPr lang="ro-RO" dirty="0" err="1"/>
              <a:t>informaţiilor</a:t>
            </a:r>
            <a:r>
              <a:rPr lang="ro-RO" dirty="0"/>
              <a:t> necesare către publicul </a:t>
            </a:r>
            <a:r>
              <a:rPr lang="ro-RO" dirty="0" err="1"/>
              <a:t>şi</a:t>
            </a:r>
            <a:r>
              <a:rPr lang="ro-RO" dirty="0"/>
              <a:t> serviciile sau </a:t>
            </a:r>
            <a:r>
              <a:rPr lang="ro-RO" dirty="0" err="1"/>
              <a:t>autorităţile</a:t>
            </a:r>
            <a:r>
              <a:rPr lang="ro-RO" dirty="0"/>
              <a:t> implicate din zona respectivă;</a:t>
            </a:r>
          </a:p>
          <a:p>
            <a:pPr fontAlgn="auto">
              <a:spcAft>
                <a:spcPts val="0"/>
              </a:spcAft>
              <a:buFont typeface="Arial" pitchFamily="34" charset="0"/>
              <a:buChar char="•"/>
              <a:defRPr/>
            </a:pPr>
            <a:r>
              <a:rPr lang="ro-RO" dirty="0" smtClean="0"/>
              <a:t>asigurarea </a:t>
            </a:r>
            <a:r>
              <a:rPr lang="ro-RO" dirty="0"/>
              <a:t>refacerii ecologice </a:t>
            </a:r>
            <a:r>
              <a:rPr lang="ro-RO" dirty="0" err="1"/>
              <a:t>şi</a:t>
            </a:r>
            <a:r>
              <a:rPr lang="ro-RO" dirty="0"/>
              <a:t> </a:t>
            </a:r>
            <a:r>
              <a:rPr lang="ro-RO" dirty="0" err="1"/>
              <a:t>curăţarea</a:t>
            </a:r>
            <a:r>
              <a:rPr lang="ro-RO" dirty="0"/>
              <a:t> zonei afectate în urma unui accident major.</a:t>
            </a:r>
          </a:p>
          <a:p>
            <a:pPr fontAlgn="auto">
              <a:spcAft>
                <a:spcPts val="0"/>
              </a:spcAft>
              <a:buFont typeface="Arial" pitchFamily="34" charset="0"/>
              <a:buChar char="•"/>
              <a:defRPr/>
            </a:pPr>
            <a:endParaRPr lang="ro-RO" dirty="0"/>
          </a:p>
        </p:txBody>
      </p:sp>
      <p:pic>
        <p:nvPicPr>
          <p:cNvPr id="17411" name="Picture 4" descr="Imagini pentru OBIECTIVE"/>
          <p:cNvPicPr>
            <a:picLocks noChangeAspect="1" noChangeArrowheads="1"/>
          </p:cNvPicPr>
          <p:nvPr/>
        </p:nvPicPr>
        <p:blipFill>
          <a:blip r:embed="rId2"/>
          <a:srcRect/>
          <a:stretch>
            <a:fillRect/>
          </a:stretch>
        </p:blipFill>
        <p:spPr bwMode="auto">
          <a:xfrm>
            <a:off x="6862763" y="527050"/>
            <a:ext cx="2551112" cy="2552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7325" y="3124200"/>
            <a:ext cx="7329488" cy="915988"/>
          </a:xfrm>
        </p:spPr>
        <p:txBody>
          <a:bodyPr rtlCol="0">
            <a:normAutofit/>
          </a:bodyPr>
          <a:lstStyle/>
          <a:p>
            <a:pPr marL="0" indent="0" algn="ctr" fontAlgn="auto">
              <a:spcAft>
                <a:spcPts val="0"/>
              </a:spcAft>
              <a:buFont typeface="Arial" pitchFamily="34" charset="0"/>
              <a:buNone/>
              <a:defRPr/>
            </a:pPr>
            <a:r>
              <a:rPr lang="ro-RO" dirty="0" err="1" smtClean="0">
                <a:effectLst>
                  <a:outerShdw blurRad="38100" dist="38100" dir="2700000" algn="tl">
                    <a:srgbClr val="000000">
                      <a:alpha val="43137"/>
                    </a:srgbClr>
                  </a:outerShdw>
                </a:effectLst>
                <a:latin typeface="Bermuda LP Std Dots" panose="04020905080604020202" pitchFamily="82" charset="0"/>
              </a:rPr>
              <a:t>Multumesc</a:t>
            </a:r>
            <a:r>
              <a:rPr lang="ro-RO" dirty="0" smtClean="0">
                <a:effectLst>
                  <a:outerShdw blurRad="38100" dist="38100" dir="2700000" algn="tl">
                    <a:srgbClr val="000000">
                      <a:alpha val="43137"/>
                    </a:srgbClr>
                  </a:outerShdw>
                </a:effectLst>
                <a:latin typeface="Bermuda LP Std Dots" panose="04020905080604020202" pitchFamily="82" charset="0"/>
              </a:rPr>
              <a:t> pentru </a:t>
            </a:r>
            <a:r>
              <a:rPr lang="ro-RO" dirty="0" err="1" smtClean="0">
                <a:effectLst>
                  <a:outerShdw blurRad="38100" dist="38100" dir="2700000" algn="tl">
                    <a:srgbClr val="000000">
                      <a:alpha val="43137"/>
                    </a:srgbClr>
                  </a:outerShdw>
                </a:effectLst>
                <a:latin typeface="Bermuda LP Std Dots" panose="04020905080604020202" pitchFamily="82" charset="0"/>
              </a:rPr>
              <a:t>atentie</a:t>
            </a:r>
            <a:r>
              <a:rPr lang="ro-RO" dirty="0" smtClean="0">
                <a:effectLst>
                  <a:outerShdw blurRad="38100" dist="38100" dir="2700000" algn="tl">
                    <a:srgbClr val="000000">
                      <a:alpha val="43137"/>
                    </a:srgbClr>
                  </a:outerShdw>
                </a:effectLst>
                <a:latin typeface="Bermuda LP Std Dots" panose="04020905080604020202" pitchFamily="82" charset="0"/>
              </a:rPr>
              <a:t> !</a:t>
            </a:r>
            <a:endParaRPr lang="ro-RO" dirty="0">
              <a:effectLst>
                <a:outerShdw blurRad="38100" dist="38100" dir="2700000" algn="tl">
                  <a:srgbClr val="000000">
                    <a:alpha val="43137"/>
                  </a:srgbClr>
                </a:outerShdw>
              </a:effectLst>
              <a:latin typeface="Bermuda LP Std Dots" panose="04020905080604020202" pitchFamily="82" charset="0"/>
            </a:endParaRPr>
          </a:p>
        </p:txBody>
      </p:sp>
      <p:pic>
        <p:nvPicPr>
          <p:cNvPr id="50179" name="Picture 4"/>
          <p:cNvPicPr>
            <a:picLocks noChangeAspect="1"/>
          </p:cNvPicPr>
          <p:nvPr/>
        </p:nvPicPr>
        <p:blipFill>
          <a:blip r:embed="rId2"/>
          <a:srcRect/>
          <a:stretch>
            <a:fillRect/>
          </a:stretch>
        </p:blipFill>
        <p:spPr bwMode="auto">
          <a:xfrm>
            <a:off x="3503613" y="4344988"/>
            <a:ext cx="3238500" cy="1409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481888" cy="611187"/>
          </a:xfrm>
        </p:spPr>
        <p:txBody>
          <a:bodyPr rtlCol="0">
            <a:normAutofit fontScale="90000"/>
          </a:bodyPr>
          <a:lstStyle/>
          <a:p>
            <a:pPr fontAlgn="auto">
              <a:spcAft>
                <a:spcPts val="0"/>
              </a:spcAft>
              <a:defRPr/>
            </a:pPr>
            <a:r>
              <a:rPr lang="ro-RO" dirty="0" smtClean="0"/>
              <a:t>GENERALITĂȚI</a:t>
            </a:r>
            <a:endParaRPr lang="ro-RO" dirty="0"/>
          </a:p>
        </p:txBody>
      </p:sp>
      <p:sp>
        <p:nvSpPr>
          <p:cNvPr id="3" name="Content Placeholder 2"/>
          <p:cNvSpPr>
            <a:spLocks noGrp="1"/>
          </p:cNvSpPr>
          <p:nvPr>
            <p:ph idx="1"/>
          </p:nvPr>
        </p:nvSpPr>
        <p:spPr>
          <a:xfrm>
            <a:off x="1158875" y="2127250"/>
            <a:ext cx="7466013" cy="4529138"/>
          </a:xfrm>
        </p:spPr>
        <p:txBody>
          <a:bodyPr rtlCol="0">
            <a:normAutofit fontScale="70000" lnSpcReduction="20000"/>
          </a:bodyPr>
          <a:lstStyle/>
          <a:p>
            <a:pPr fontAlgn="auto">
              <a:spcAft>
                <a:spcPts val="0"/>
              </a:spcAft>
              <a:buFont typeface="Arial" pitchFamily="34" charset="0"/>
              <a:buChar char="•"/>
              <a:defRPr/>
            </a:pPr>
            <a:r>
              <a:rPr lang="ro-RO" sz="3100" dirty="0" smtClean="0"/>
              <a:t>Caracteristici de care se ține cont la elaborare</a:t>
            </a:r>
          </a:p>
          <a:p>
            <a:pPr lvl="1" fontAlgn="auto">
              <a:spcAft>
                <a:spcPts val="0"/>
              </a:spcAft>
              <a:buFont typeface="Arial" pitchFamily="34" charset="0"/>
              <a:buChar char="–"/>
              <a:defRPr/>
            </a:pPr>
            <a:r>
              <a:rPr lang="ro-RO" dirty="0" smtClean="0"/>
              <a:t>specificul </a:t>
            </a:r>
            <a:r>
              <a:rPr lang="ro-RO" dirty="0"/>
              <a:t>fiecărui amplasament, </a:t>
            </a:r>
            <a:endParaRPr lang="ro-RO" dirty="0" smtClean="0"/>
          </a:p>
          <a:p>
            <a:pPr lvl="1" fontAlgn="auto">
              <a:spcAft>
                <a:spcPts val="0"/>
              </a:spcAft>
              <a:buFont typeface="Arial" pitchFamily="34" charset="0"/>
              <a:buChar char="–"/>
              <a:defRPr/>
            </a:pPr>
            <a:r>
              <a:rPr lang="ro-RO" dirty="0" smtClean="0"/>
              <a:t>accidentele </a:t>
            </a:r>
            <a:r>
              <a:rPr lang="ro-RO" dirty="0" err="1"/>
              <a:t>potenţiale</a:t>
            </a:r>
            <a:r>
              <a:rPr lang="ro-RO" dirty="0"/>
              <a:t>, </a:t>
            </a:r>
            <a:endParaRPr lang="ro-RO" dirty="0" smtClean="0"/>
          </a:p>
          <a:p>
            <a:pPr lvl="1" fontAlgn="auto">
              <a:spcAft>
                <a:spcPts val="0"/>
              </a:spcAft>
              <a:buFont typeface="Arial" pitchFamily="34" charset="0"/>
              <a:buChar char="–"/>
              <a:defRPr/>
            </a:pPr>
            <a:r>
              <a:rPr lang="ro-RO" dirty="0" smtClean="0"/>
              <a:t>tipul </a:t>
            </a:r>
            <a:r>
              <a:rPr lang="ro-RO" dirty="0" err="1"/>
              <a:t>şi</a:t>
            </a:r>
            <a:r>
              <a:rPr lang="ro-RO" dirty="0"/>
              <a:t> </a:t>
            </a:r>
            <a:r>
              <a:rPr lang="ro-RO" dirty="0" err="1"/>
              <a:t>cantităţile</a:t>
            </a:r>
            <a:r>
              <a:rPr lang="ro-RO" dirty="0"/>
              <a:t> </a:t>
            </a:r>
            <a:r>
              <a:rPr lang="ro-RO" dirty="0" err="1"/>
              <a:t>substanţelor</a:t>
            </a:r>
            <a:r>
              <a:rPr lang="ro-RO" dirty="0"/>
              <a:t> periculoase, </a:t>
            </a:r>
            <a:endParaRPr lang="ro-RO" dirty="0" smtClean="0"/>
          </a:p>
          <a:p>
            <a:pPr lvl="1" fontAlgn="auto">
              <a:spcAft>
                <a:spcPts val="0"/>
              </a:spcAft>
              <a:buFont typeface="Arial" pitchFamily="34" charset="0"/>
              <a:buChar char="–"/>
              <a:defRPr/>
            </a:pPr>
            <a:r>
              <a:rPr lang="ro-RO" dirty="0" smtClean="0"/>
              <a:t>organizarea administrativă</a:t>
            </a:r>
          </a:p>
          <a:p>
            <a:pPr lvl="1" fontAlgn="auto">
              <a:spcAft>
                <a:spcPts val="0"/>
              </a:spcAft>
              <a:buFont typeface="Arial" pitchFamily="34" charset="0"/>
              <a:buChar char="–"/>
              <a:defRPr/>
            </a:pPr>
            <a:r>
              <a:rPr lang="ro-RO" dirty="0" err="1" smtClean="0"/>
              <a:t>condiţiile</a:t>
            </a:r>
            <a:r>
              <a:rPr lang="ro-RO" dirty="0" smtClean="0"/>
              <a:t> </a:t>
            </a:r>
            <a:r>
              <a:rPr lang="ro-RO" dirty="0"/>
              <a:t>specifice de topografie a terenului </a:t>
            </a:r>
            <a:r>
              <a:rPr lang="ro-RO" dirty="0" smtClean="0"/>
              <a:t>                      </a:t>
            </a:r>
            <a:r>
              <a:rPr lang="ro-RO" dirty="0" err="1" smtClean="0"/>
              <a:t>şi</a:t>
            </a:r>
            <a:r>
              <a:rPr lang="ro-RO" dirty="0" smtClean="0"/>
              <a:t> </a:t>
            </a:r>
            <a:r>
              <a:rPr lang="ro-RO" dirty="0"/>
              <a:t>de mediu</a:t>
            </a:r>
            <a:r>
              <a:rPr lang="ro-RO" dirty="0" smtClean="0"/>
              <a:t>.</a:t>
            </a:r>
          </a:p>
          <a:p>
            <a:pPr lvl="1" fontAlgn="auto">
              <a:spcAft>
                <a:spcPts val="0"/>
              </a:spcAft>
              <a:buFont typeface="Arial" pitchFamily="34" charset="0"/>
              <a:buChar char="–"/>
              <a:defRPr/>
            </a:pPr>
            <a:endParaRPr lang="ro-RO" dirty="0"/>
          </a:p>
          <a:p>
            <a:pPr lvl="1" fontAlgn="auto">
              <a:spcAft>
                <a:spcPts val="0"/>
              </a:spcAft>
              <a:buFont typeface="Arial" pitchFamily="34" charset="0"/>
              <a:buChar char="–"/>
              <a:defRPr/>
            </a:pPr>
            <a:endParaRPr lang="ro-RO" dirty="0"/>
          </a:p>
          <a:p>
            <a:pPr fontAlgn="auto">
              <a:spcAft>
                <a:spcPts val="0"/>
              </a:spcAft>
              <a:buFont typeface="Arial" pitchFamily="34" charset="0"/>
              <a:buChar char="•"/>
              <a:defRPr/>
            </a:pPr>
            <a:r>
              <a:rPr lang="ro-RO" sz="3100" dirty="0" smtClean="0"/>
              <a:t>Tipuri </a:t>
            </a:r>
            <a:r>
              <a:rPr lang="ro-RO" sz="3100" dirty="0"/>
              <a:t>de evenimente </a:t>
            </a:r>
            <a:r>
              <a:rPr lang="ro-RO" sz="3100" dirty="0" smtClean="0"/>
              <a:t>considerate:</a:t>
            </a:r>
            <a:endParaRPr lang="ro-RO" sz="3100" dirty="0"/>
          </a:p>
          <a:p>
            <a:pPr lvl="1" fontAlgn="auto">
              <a:spcAft>
                <a:spcPts val="0"/>
              </a:spcAft>
              <a:buFont typeface="Arial" pitchFamily="34" charset="0"/>
              <a:buChar char="–"/>
              <a:defRPr/>
            </a:pPr>
            <a:r>
              <a:rPr lang="ro-RO" dirty="0"/>
              <a:t>eliberări necontrolate de </a:t>
            </a:r>
            <a:r>
              <a:rPr lang="ro-RO" dirty="0" err="1" smtClean="0"/>
              <a:t>substanţe</a:t>
            </a:r>
            <a:r>
              <a:rPr lang="ro-RO" dirty="0" smtClean="0"/>
              <a:t>                                      </a:t>
            </a:r>
            <a:r>
              <a:rPr lang="ro-RO" dirty="0"/>
              <a:t>periculoase în mediu;</a:t>
            </a:r>
          </a:p>
          <a:p>
            <a:pPr lvl="1" fontAlgn="auto">
              <a:spcAft>
                <a:spcPts val="0"/>
              </a:spcAft>
              <a:buFont typeface="Arial" pitchFamily="34" charset="0"/>
              <a:buChar char="–"/>
              <a:defRPr/>
            </a:pPr>
            <a:r>
              <a:rPr lang="ro-RO" dirty="0"/>
              <a:t>incendii;</a:t>
            </a:r>
          </a:p>
          <a:p>
            <a:pPr lvl="1" fontAlgn="auto">
              <a:spcAft>
                <a:spcPts val="0"/>
              </a:spcAft>
              <a:buFont typeface="Arial" pitchFamily="34" charset="0"/>
              <a:buChar char="–"/>
              <a:defRPr/>
            </a:pPr>
            <a:r>
              <a:rPr lang="ro-RO" dirty="0"/>
              <a:t>explozii.</a:t>
            </a:r>
          </a:p>
          <a:p>
            <a:pPr fontAlgn="auto">
              <a:spcAft>
                <a:spcPts val="0"/>
              </a:spcAft>
              <a:buFont typeface="Arial" pitchFamily="34" charset="0"/>
              <a:buChar char="•"/>
              <a:defRPr/>
            </a:pPr>
            <a:endParaRPr lang="ro-RO" dirty="0"/>
          </a:p>
        </p:txBody>
      </p:sp>
      <p:pic>
        <p:nvPicPr>
          <p:cNvPr id="2052" name="Picture 4" descr="Imagini pentru topography"/>
          <p:cNvPicPr>
            <a:picLocks noChangeAspect="1" noChangeArrowheads="1"/>
          </p:cNvPicPr>
          <p:nvPr/>
        </p:nvPicPr>
        <p:blipFill>
          <a:blip r:embed="rId3" cstate="print">
            <a:extLst>
              <a:ext uri="{BEBA8EAE-BF5A-486C-A8C5-ECC9F3942E4B}"/>
              <a:ext uri="{28A0092B-C50C-407E-A947-70E740481C1C}"/>
            </a:extLst>
          </a:blip>
          <a:srcRect/>
          <a:stretch>
            <a:fillRect/>
          </a:stretch>
        </p:blipFill>
        <p:spPr bwMode="auto">
          <a:xfrm>
            <a:off x="7167985" y="2818180"/>
            <a:ext cx="1857283" cy="1333529"/>
          </a:xfrm>
          <a:prstGeom prst="ellipse">
            <a:avLst/>
          </a:prstGeom>
          <a:ln>
            <a:noFill/>
          </a:ln>
          <a:effectLst>
            <a:softEdge rad="112500"/>
          </a:effectLst>
          <a:extLst>
            <a:ext uri="{909E8E84-426E-40DD-AFC4-6F175D3DCCD1}"/>
          </a:extLst>
        </p:spPr>
      </p:pic>
      <p:pic>
        <p:nvPicPr>
          <p:cNvPr id="18436" name="Picture 4"/>
          <p:cNvPicPr>
            <a:picLocks noChangeAspect="1"/>
          </p:cNvPicPr>
          <p:nvPr/>
        </p:nvPicPr>
        <p:blipFill>
          <a:blip r:embed="rId4"/>
          <a:srcRect/>
          <a:stretch>
            <a:fillRect/>
          </a:stretch>
        </p:blipFill>
        <p:spPr bwMode="auto">
          <a:xfrm>
            <a:off x="5794375" y="5413375"/>
            <a:ext cx="1866900" cy="1044575"/>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Planul de Urgență Internă - PUI</a:t>
            </a:r>
            <a:endParaRPr lang="en-US" dirty="0"/>
          </a:p>
        </p:txBody>
      </p:sp>
      <p:sp>
        <p:nvSpPr>
          <p:cNvPr id="5" name="Content Placeholder 4"/>
          <p:cNvSpPr>
            <a:spLocks noGrp="1"/>
          </p:cNvSpPr>
          <p:nvPr>
            <p:ph idx="1"/>
          </p:nvPr>
        </p:nvSpPr>
        <p:spPr>
          <a:xfrm>
            <a:off x="1212850" y="2324100"/>
            <a:ext cx="6413500" cy="4276725"/>
          </a:xfrm>
        </p:spPr>
        <p:txBody>
          <a:bodyPr rtlCol="0">
            <a:normAutofit fontScale="77500" lnSpcReduction="20000"/>
          </a:bodyPr>
          <a:lstStyle/>
          <a:p>
            <a:pPr fontAlgn="auto">
              <a:spcAft>
                <a:spcPts val="0"/>
              </a:spcAft>
              <a:buFont typeface="Arial" pitchFamily="34" charset="0"/>
              <a:buChar char="•"/>
              <a:defRPr/>
            </a:pPr>
            <a:r>
              <a:rPr lang="ro-RO" dirty="0" smtClean="0"/>
              <a:t>Cine?</a:t>
            </a:r>
          </a:p>
          <a:p>
            <a:pPr lvl="1" fontAlgn="auto">
              <a:spcAft>
                <a:spcPts val="0"/>
              </a:spcAft>
              <a:buFont typeface="Arial" pitchFamily="34" charset="0"/>
              <a:buChar char="–"/>
              <a:defRPr/>
            </a:pPr>
            <a:r>
              <a:rPr lang="ro-RO" altLang="ro-RO" dirty="0"/>
              <a:t>operatorii care </a:t>
            </a:r>
            <a:r>
              <a:rPr lang="ro-RO" altLang="ro-RO" dirty="0" err="1"/>
              <a:t>deţin</a:t>
            </a:r>
            <a:r>
              <a:rPr lang="ro-RO" altLang="ro-RO" dirty="0"/>
              <a:t> </a:t>
            </a:r>
            <a:r>
              <a:rPr lang="ro-RO" altLang="ro-RO" dirty="0" err="1"/>
              <a:t>substanţe</a:t>
            </a:r>
            <a:r>
              <a:rPr lang="ro-RO" altLang="ro-RO" dirty="0"/>
              <a:t> periculoase în </a:t>
            </a:r>
            <a:r>
              <a:rPr lang="ro-RO" altLang="ro-RO" dirty="0" err="1"/>
              <a:t>cantităţi</a:t>
            </a:r>
            <a:r>
              <a:rPr lang="ro-RO" altLang="ro-RO" dirty="0"/>
              <a:t> egale sau mai mari decât cele prevăzute în </a:t>
            </a:r>
            <a:r>
              <a:rPr lang="ro-RO" altLang="ro-RO" dirty="0" err="1"/>
              <a:t>părţile</a:t>
            </a:r>
            <a:r>
              <a:rPr lang="ro-RO" altLang="ro-RO" dirty="0"/>
              <a:t> 1 </a:t>
            </a:r>
            <a:r>
              <a:rPr lang="ro-RO" altLang="ro-RO" dirty="0" err="1"/>
              <a:t>şi</a:t>
            </a:r>
            <a:r>
              <a:rPr lang="ro-RO" altLang="ro-RO" dirty="0"/>
              <a:t> 2 coloana 3, din anexa 1 a Legii nr. </a:t>
            </a:r>
            <a:r>
              <a:rPr lang="ro-RO" altLang="ro-RO" dirty="0" smtClean="0"/>
              <a:t>59/2016</a:t>
            </a:r>
          </a:p>
          <a:p>
            <a:pPr fontAlgn="auto">
              <a:spcAft>
                <a:spcPts val="0"/>
              </a:spcAft>
              <a:buFont typeface="Arial" pitchFamily="34" charset="0"/>
              <a:buChar char="•"/>
              <a:defRPr/>
            </a:pPr>
            <a:r>
              <a:rPr lang="ro-RO" dirty="0" smtClean="0"/>
              <a:t>Cum?</a:t>
            </a:r>
          </a:p>
          <a:p>
            <a:pPr lvl="1" fontAlgn="auto">
              <a:spcAft>
                <a:spcPts val="0"/>
              </a:spcAft>
              <a:buFont typeface="Arial" pitchFamily="34" charset="0"/>
              <a:buChar char="–"/>
              <a:defRPr/>
            </a:pPr>
            <a:r>
              <a:rPr lang="ro-RO" altLang="ro-RO" dirty="0"/>
              <a:t>scenariile de accident identificate prin analiza sistematică a riscului </a:t>
            </a:r>
            <a:r>
              <a:rPr lang="ro-RO" altLang="ro-RO" dirty="0" err="1"/>
              <a:t>şi</a:t>
            </a:r>
            <a:r>
              <a:rPr lang="ro-RO" altLang="ro-RO" dirty="0"/>
              <a:t> estimarea efectelor acestor </a:t>
            </a:r>
            <a:r>
              <a:rPr lang="ro-RO" altLang="ro-RO" dirty="0" smtClean="0"/>
              <a:t>accidente</a:t>
            </a:r>
          </a:p>
          <a:p>
            <a:pPr lvl="1" fontAlgn="auto">
              <a:spcAft>
                <a:spcPts val="0"/>
              </a:spcAft>
              <a:buFont typeface="Arial" pitchFamily="34" charset="0"/>
              <a:buChar char="–"/>
              <a:defRPr/>
            </a:pPr>
            <a:r>
              <a:rPr lang="ro-RO" dirty="0" smtClean="0"/>
              <a:t>Consultare:</a:t>
            </a:r>
          </a:p>
          <a:p>
            <a:pPr lvl="2" fontAlgn="auto">
              <a:spcAft>
                <a:spcPts val="0"/>
              </a:spcAft>
              <a:buFont typeface="Arial" pitchFamily="34" charset="0"/>
              <a:buChar char="•"/>
              <a:defRPr/>
            </a:pPr>
            <a:r>
              <a:rPr lang="ro-RO" altLang="ro-RO" dirty="0"/>
              <a:t>compartimentele de </a:t>
            </a:r>
            <a:r>
              <a:rPr lang="ro-RO" altLang="ro-RO" dirty="0" smtClean="0"/>
              <a:t>specialitate</a:t>
            </a:r>
          </a:p>
          <a:p>
            <a:pPr lvl="2" fontAlgn="auto">
              <a:spcAft>
                <a:spcPts val="0"/>
              </a:spcAft>
              <a:buFont typeface="Arial" pitchFamily="34" charset="0"/>
              <a:buChar char="•"/>
              <a:defRPr/>
            </a:pPr>
            <a:r>
              <a:rPr lang="ro-RO" altLang="ro-RO" dirty="0"/>
              <a:t>personalul care lucrează în cadrul </a:t>
            </a:r>
            <a:r>
              <a:rPr lang="ro-RO" altLang="ro-RO" dirty="0" smtClean="0"/>
              <a:t>amplasamentului</a:t>
            </a:r>
          </a:p>
          <a:p>
            <a:pPr lvl="2" fontAlgn="auto">
              <a:spcAft>
                <a:spcPts val="0"/>
              </a:spcAft>
              <a:buFont typeface="Arial" pitchFamily="34" charset="0"/>
              <a:buChar char="•"/>
              <a:defRPr/>
            </a:pPr>
            <a:r>
              <a:rPr lang="ro-RO" altLang="ro-RO" dirty="0"/>
              <a:t>personalul subcontractat pentru diferite servicii pe termen lung</a:t>
            </a:r>
            <a:endParaRPr lang="en-US" dirty="0" smtClean="0"/>
          </a:p>
        </p:txBody>
      </p:sp>
      <p:pic>
        <p:nvPicPr>
          <p:cNvPr id="20483" name="Picture 2" descr="E:\cloud\drive\websites\ppttemplate\ppt\logo-ppttemplate.png">
            <a:hlinkClick r:id="rId2"/>
          </p:cNvPr>
          <p:cNvPicPr>
            <a:picLocks noChangeAspect="1" noChangeArrowheads="1"/>
          </p:cNvPicPr>
          <p:nvPr/>
        </p:nvPicPr>
        <p:blipFill>
          <a:blip r:embed="rId3"/>
          <a:srcRect/>
          <a:stretch>
            <a:fillRect/>
          </a:stretch>
        </p:blipFill>
        <p:spPr bwMode="auto">
          <a:xfrm>
            <a:off x="7878763" y="6530975"/>
            <a:ext cx="1160462" cy="250825"/>
          </a:xfrm>
          <a:prstGeom prst="rect">
            <a:avLst/>
          </a:prstGeom>
          <a:noFill/>
          <a:ln w="9525">
            <a:noFill/>
            <a:miter lim="800000"/>
            <a:headEnd/>
            <a:tailEnd/>
          </a:ln>
        </p:spPr>
      </p:pic>
      <p:pic>
        <p:nvPicPr>
          <p:cNvPr id="3074" name="Picture 2" descr="Imagini pentru emergency plan"/>
          <p:cNvPicPr>
            <a:picLocks noChangeAspect="1" noChangeArrowheads="1"/>
          </p:cNvPicPr>
          <p:nvPr/>
        </p:nvPicPr>
        <p:blipFill>
          <a:blip r:embed="rId4"/>
          <a:srcRect/>
          <a:stretch>
            <a:fillRect/>
          </a:stretch>
        </p:blipFill>
        <p:spPr bwMode="auto">
          <a:xfrm>
            <a:off x="6353175" y="1749425"/>
            <a:ext cx="2647950" cy="881063"/>
          </a:xfrm>
          <a:prstGeom prst="rect">
            <a:avLst/>
          </a:prstGeom>
          <a:ln>
            <a:noFill/>
          </a:ln>
          <a:effectLst>
            <a:outerShdw blurRad="190500" algn="tl" rotWithShape="0">
              <a:srgbClr val="000000">
                <a:alpha val="70000"/>
              </a:srgbClr>
            </a:outerShdw>
          </a:effectLst>
          <a:extLst>
            <a:ext uri="{909E8E84-426E-40DD-AFC4-6F175D3DCCD1}"/>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SCOP</a:t>
            </a:r>
            <a:endParaRPr lang="ro-RO" dirty="0"/>
          </a:p>
        </p:txBody>
      </p:sp>
      <p:sp>
        <p:nvSpPr>
          <p:cNvPr id="3" name="Content Placeholder 2"/>
          <p:cNvSpPr>
            <a:spLocks noGrp="1"/>
          </p:cNvSpPr>
          <p:nvPr>
            <p:ph idx="1"/>
          </p:nvPr>
        </p:nvSpPr>
        <p:spPr>
          <a:xfrm>
            <a:off x="1514475" y="2054225"/>
            <a:ext cx="6413500" cy="4276725"/>
          </a:xfrm>
        </p:spPr>
        <p:txBody>
          <a:bodyPr rtlCol="0">
            <a:normAutofit fontScale="77500" lnSpcReduction="20000"/>
          </a:bodyPr>
          <a:lstStyle/>
          <a:p>
            <a:pPr fontAlgn="auto">
              <a:spcAft>
                <a:spcPts val="0"/>
              </a:spcAft>
              <a:buFont typeface="Arial" pitchFamily="34" charset="0"/>
              <a:buChar char="•"/>
              <a:defRPr/>
            </a:pPr>
            <a:r>
              <a:rPr lang="ro-RO" dirty="0"/>
              <a:t>conducerea </a:t>
            </a:r>
            <a:r>
              <a:rPr lang="ro-RO" dirty="0" err="1"/>
              <a:t>şi</a:t>
            </a:r>
            <a:r>
              <a:rPr lang="ro-RO" dirty="0"/>
              <a:t> coordonarea </a:t>
            </a:r>
            <a:r>
              <a:rPr lang="ro-RO" dirty="0" err="1"/>
              <a:t>acţiunilor</a:t>
            </a:r>
            <a:r>
              <a:rPr lang="ro-RO" dirty="0"/>
              <a:t> în cazul unor accidente în care sunt implicate </a:t>
            </a:r>
            <a:r>
              <a:rPr lang="ro-RO" dirty="0" err="1"/>
              <a:t>substanţe</a:t>
            </a:r>
            <a:r>
              <a:rPr lang="ro-RO" dirty="0"/>
              <a:t> periculoase; </a:t>
            </a:r>
          </a:p>
          <a:p>
            <a:pPr fontAlgn="auto">
              <a:spcAft>
                <a:spcPts val="0"/>
              </a:spcAft>
              <a:buFont typeface="Arial" pitchFamily="34" charset="0"/>
              <a:buChar char="•"/>
              <a:defRPr/>
            </a:pPr>
            <a:r>
              <a:rPr lang="ro-RO" dirty="0"/>
              <a:t>optimizarea </a:t>
            </a:r>
            <a:r>
              <a:rPr lang="ro-RO" dirty="0" err="1"/>
              <a:t>intervenţiei</a:t>
            </a:r>
            <a:r>
              <a:rPr lang="ro-RO" dirty="0"/>
              <a:t> pentru limitarea </a:t>
            </a:r>
            <a:r>
              <a:rPr lang="ro-RO" dirty="0" err="1"/>
              <a:t>şi</a:t>
            </a:r>
            <a:r>
              <a:rPr lang="ro-RO" dirty="0"/>
              <a:t> înlăturarea efectelor accidentelor majore în care sunt implicate </a:t>
            </a:r>
            <a:r>
              <a:rPr lang="ro-RO" dirty="0" err="1"/>
              <a:t>substanţe</a:t>
            </a:r>
            <a:r>
              <a:rPr lang="ro-RO" dirty="0"/>
              <a:t> periculoase;</a:t>
            </a:r>
          </a:p>
          <a:p>
            <a:pPr fontAlgn="auto">
              <a:spcAft>
                <a:spcPts val="0"/>
              </a:spcAft>
              <a:buFont typeface="Arial" pitchFamily="34" charset="0"/>
              <a:buChar char="•"/>
              <a:defRPr/>
            </a:pPr>
            <a:r>
              <a:rPr lang="ro-RO" dirty="0"/>
              <a:t>avertizarea </a:t>
            </a:r>
            <a:r>
              <a:rPr lang="ro-RO" dirty="0" err="1"/>
              <a:t>şi</a:t>
            </a:r>
            <a:r>
              <a:rPr lang="ro-RO" dirty="0"/>
              <a:t> alarmarea </a:t>
            </a:r>
            <a:r>
              <a:rPr lang="ro-RO" dirty="0" err="1"/>
              <a:t>angajaţilor</a:t>
            </a:r>
            <a:r>
              <a:rPr lang="ro-RO" dirty="0"/>
              <a:t> proprii </a:t>
            </a:r>
            <a:r>
              <a:rPr lang="ro-RO" dirty="0" err="1"/>
              <a:t>şi</a:t>
            </a:r>
            <a:r>
              <a:rPr lang="ro-RO" dirty="0"/>
              <a:t> a </a:t>
            </a:r>
            <a:r>
              <a:rPr lang="ro-RO" dirty="0" err="1"/>
              <a:t>populaţiei</a:t>
            </a:r>
            <a:r>
              <a:rPr lang="ro-RO" dirty="0"/>
              <a:t> din zonele </a:t>
            </a:r>
            <a:r>
              <a:rPr lang="ro-RO" dirty="0" err="1"/>
              <a:t>potenţial</a:t>
            </a:r>
            <a:r>
              <a:rPr lang="ro-RO" dirty="0"/>
              <a:t> a fi afectate în caz de accident major, precum </a:t>
            </a:r>
            <a:r>
              <a:rPr lang="ro-RO" dirty="0" err="1"/>
              <a:t>şi</a:t>
            </a:r>
            <a:r>
              <a:rPr lang="ro-RO" dirty="0"/>
              <a:t> notificarea </a:t>
            </a:r>
            <a:r>
              <a:rPr lang="ro-RO" dirty="0" err="1"/>
              <a:t>autorităţilor</a:t>
            </a:r>
            <a:r>
              <a:rPr lang="ro-RO" dirty="0"/>
              <a:t> publice locale, operatorilor economici </a:t>
            </a:r>
            <a:r>
              <a:rPr lang="ro-RO" dirty="0" err="1"/>
              <a:t>şi</a:t>
            </a:r>
            <a:r>
              <a:rPr lang="ro-RO" dirty="0"/>
              <a:t> </a:t>
            </a:r>
            <a:r>
              <a:rPr lang="ro-RO" dirty="0" err="1"/>
              <a:t>instituţiilor</a:t>
            </a:r>
            <a:r>
              <a:rPr lang="ro-RO" dirty="0"/>
              <a:t> învecinate sau nominalizate în plan;</a:t>
            </a:r>
          </a:p>
          <a:p>
            <a:pPr fontAlgn="auto">
              <a:spcAft>
                <a:spcPts val="0"/>
              </a:spcAft>
              <a:buFont typeface="Arial" pitchFamily="34" charset="0"/>
              <a:buChar char="•"/>
              <a:defRPr/>
            </a:pPr>
            <a:r>
              <a:rPr lang="ro-RO" dirty="0"/>
              <a:t>pregătirea personalului cu </a:t>
            </a:r>
            <a:r>
              <a:rPr lang="ro-RO" dirty="0" err="1"/>
              <a:t>funcţii</a:t>
            </a:r>
            <a:r>
              <a:rPr lang="ro-RO" dirty="0"/>
              <a:t> de decizie, a </a:t>
            </a:r>
            <a:r>
              <a:rPr lang="ro-RO" dirty="0" err="1"/>
              <a:t>forţelor</a:t>
            </a:r>
            <a:r>
              <a:rPr lang="ro-RO" dirty="0"/>
              <a:t> de </a:t>
            </a:r>
            <a:r>
              <a:rPr lang="ro-RO" dirty="0" err="1"/>
              <a:t>intervenţie</a:t>
            </a:r>
            <a:r>
              <a:rPr lang="ro-RO" dirty="0"/>
              <a:t> </a:t>
            </a:r>
            <a:r>
              <a:rPr lang="ro-RO" dirty="0" err="1"/>
              <a:t>şi</a:t>
            </a:r>
            <a:r>
              <a:rPr lang="ro-RO" dirty="0"/>
              <a:t> a </a:t>
            </a:r>
            <a:r>
              <a:rPr lang="ro-RO" dirty="0" err="1"/>
              <a:t>angajaţilor</a:t>
            </a:r>
            <a:r>
              <a:rPr lang="ro-RO" dirty="0"/>
              <a:t> proprii</a:t>
            </a:r>
            <a:r>
              <a:rPr lang="ro-RO" dirty="0" smtClean="0"/>
              <a:t>.</a:t>
            </a:r>
            <a:endParaRPr lang="ro-RO" dirty="0"/>
          </a:p>
        </p:txBody>
      </p:sp>
      <p:pic>
        <p:nvPicPr>
          <p:cNvPr id="21507" name="Picture 2" descr="Imagini pentru scope"/>
          <p:cNvPicPr>
            <a:picLocks noChangeAspect="1" noChangeArrowheads="1"/>
          </p:cNvPicPr>
          <p:nvPr/>
        </p:nvPicPr>
        <p:blipFill>
          <a:blip r:embed="rId2"/>
          <a:srcRect/>
          <a:stretch>
            <a:fillRect/>
          </a:stretch>
        </p:blipFill>
        <p:spPr bwMode="auto">
          <a:xfrm>
            <a:off x="6556375" y="252413"/>
            <a:ext cx="2400300" cy="23828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DISTRIBUIRE</a:t>
            </a:r>
            <a:endParaRPr lang="ro-RO" dirty="0"/>
          </a:p>
        </p:txBody>
      </p:sp>
      <p:sp>
        <p:nvSpPr>
          <p:cNvPr id="22530" name="Content Placeholder 2"/>
          <p:cNvSpPr>
            <a:spLocks noGrp="1"/>
          </p:cNvSpPr>
          <p:nvPr>
            <p:ph idx="1"/>
          </p:nvPr>
        </p:nvSpPr>
        <p:spPr>
          <a:xfrm>
            <a:off x="1365250" y="2206625"/>
            <a:ext cx="6413500" cy="3817938"/>
          </a:xfrm>
        </p:spPr>
        <p:txBody>
          <a:bodyPr/>
          <a:lstStyle/>
          <a:p>
            <a:r>
              <a:rPr lang="ro-RO" sz="2200" smtClean="0"/>
              <a:t>un exemplar la dispecerat / personalul care asigură permanenţa în obiectiv;</a:t>
            </a:r>
          </a:p>
          <a:p>
            <a:r>
              <a:rPr lang="ro-RO" sz="2200" smtClean="0"/>
              <a:t>un exemplar la ISU;</a:t>
            </a:r>
          </a:p>
          <a:p>
            <a:r>
              <a:rPr lang="ro-RO" sz="2200" smtClean="0"/>
              <a:t>Extrase din PUI:</a:t>
            </a:r>
          </a:p>
          <a:p>
            <a:pPr lvl="1"/>
            <a:r>
              <a:rPr lang="ro-RO" sz="1800" smtClean="0"/>
              <a:t>compartimentelor de specialitate din cadrul operatorului, </a:t>
            </a:r>
          </a:p>
          <a:p>
            <a:pPr lvl="1"/>
            <a:r>
              <a:rPr lang="ro-RO" sz="1800" smtClean="0"/>
              <a:t>forţelor de intervenţie interne şi externe care au misiuni de acţiune pe amplasament, </a:t>
            </a:r>
          </a:p>
          <a:p>
            <a:pPr lvl="1"/>
            <a:r>
              <a:rPr lang="ro-RO" sz="1800" smtClean="0"/>
              <a:t>operatorilor, instituţiilor şi autorităţilor publice locale ce pot fi afectate în cazul producerii unui accident.</a:t>
            </a:r>
          </a:p>
        </p:txBody>
      </p:sp>
      <p:pic>
        <p:nvPicPr>
          <p:cNvPr id="5122" name="Picture 2" descr="Imagini pentru distribution"/>
          <p:cNvPicPr>
            <a:picLocks noChangeAspect="1" noChangeArrowheads="1"/>
          </p:cNvPicPr>
          <p:nvPr/>
        </p:nvPicPr>
        <p:blipFill>
          <a:blip r:embed="rId2">
            <a:extLst>
              <a:ext uri="{28A0092B-C50C-407E-A947-70E740481C1C}"/>
            </a:extLst>
          </a:blip>
          <a:srcRect/>
          <a:stretch>
            <a:fillRect/>
          </a:stretch>
        </p:blipFill>
        <p:spPr bwMode="auto">
          <a:xfrm>
            <a:off x="5640935" y="527605"/>
            <a:ext cx="3350360" cy="1395983"/>
          </a:xfrm>
          <a:prstGeom prst="ellipse">
            <a:avLst/>
          </a:prstGeom>
          <a:ln>
            <a:noFill/>
          </a:ln>
          <a:effectLst>
            <a:softEdge rad="112500"/>
          </a:effectLst>
          <a:extLst>
            <a:ext uri="{909E8E84-426E-40DD-AFC4-6F175D3DCCD1}"/>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23309" y="1443835"/>
          <a:ext cx="7177135" cy="5038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loud Callout 6"/>
          <p:cNvSpPr/>
          <p:nvPr/>
        </p:nvSpPr>
        <p:spPr>
          <a:xfrm>
            <a:off x="5649913" y="187325"/>
            <a:ext cx="1976437" cy="1290638"/>
          </a:xfrm>
          <a:prstGeom prst="cloudCallout">
            <a:avLst>
              <a:gd name="adj1" fmla="val 79429"/>
              <a:gd name="adj2" fmla="val 64646"/>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o-RO" dirty="0"/>
              <a:t>≤ 3 ani</a:t>
            </a:r>
            <a:r>
              <a:rPr lang="ro-RO" dirty="0"/>
              <a:t>;</a:t>
            </a:r>
            <a:r>
              <a:rPr lang="ro-RO" dirty="0"/>
              <a:t> la </a:t>
            </a:r>
            <a:r>
              <a:rPr lang="ro-RO" dirty="0"/>
              <a:t>solicitarea ISU</a:t>
            </a:r>
          </a:p>
        </p:txBody>
      </p:sp>
      <p:sp>
        <p:nvSpPr>
          <p:cNvPr id="8" name="Cloud Callout 7"/>
          <p:cNvSpPr/>
          <p:nvPr/>
        </p:nvSpPr>
        <p:spPr>
          <a:xfrm>
            <a:off x="2911475" y="217488"/>
            <a:ext cx="1976438" cy="1292225"/>
          </a:xfrm>
          <a:prstGeom prst="cloudCallout">
            <a:avLst>
              <a:gd name="adj1" fmla="val -65706"/>
              <a:gd name="adj2" fmla="val 68938"/>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ro-RO" dirty="0"/>
              <a:t>ori de câte ori apar modificări</a:t>
            </a:r>
          </a:p>
        </p:txBody>
      </p:sp>
      <p:sp>
        <p:nvSpPr>
          <p:cNvPr id="11" name="Rectangle 10"/>
          <p:cNvSpPr/>
          <p:nvPr/>
        </p:nvSpPr>
        <p:spPr>
          <a:xfrm>
            <a:off x="2207358" y="3123590"/>
            <a:ext cx="6409035" cy="2308324"/>
          </a:xfrm>
          <a:prstGeom prst="rect">
            <a:avLst/>
          </a:prstGeom>
          <a:effectLst>
            <a:glow rad="228600">
              <a:schemeClr val="accent1">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olSlant"/>
          </a:sp3d>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ro-RO" sz="2400" b="1" dirty="0">
                <a:solidFill>
                  <a:schemeClr val="tx1"/>
                </a:solidFill>
              </a:rPr>
              <a:t>IMPORTANT!</a:t>
            </a:r>
          </a:p>
          <a:p>
            <a:pPr algn="ctr" fontAlgn="auto">
              <a:spcBef>
                <a:spcPts val="0"/>
              </a:spcBef>
              <a:spcAft>
                <a:spcPts val="0"/>
              </a:spcAft>
              <a:defRPr/>
            </a:pPr>
            <a:r>
              <a:rPr lang="ro-RO" sz="2400" dirty="0">
                <a:solidFill>
                  <a:schemeClr val="tx1"/>
                </a:solidFill>
              </a:rPr>
              <a:t>Actualizarea </a:t>
            </a:r>
            <a:r>
              <a:rPr lang="ro-RO" sz="2400" dirty="0">
                <a:solidFill>
                  <a:schemeClr val="tx1"/>
                </a:solidFill>
              </a:rPr>
              <a:t>sau revizuirea planului de </a:t>
            </a:r>
            <a:r>
              <a:rPr lang="ro-RO" sz="2400" dirty="0" err="1">
                <a:solidFill>
                  <a:schemeClr val="tx1"/>
                </a:solidFill>
              </a:rPr>
              <a:t>urgenţă</a:t>
            </a:r>
            <a:r>
              <a:rPr lang="ro-RO" sz="2400" dirty="0">
                <a:solidFill>
                  <a:schemeClr val="tx1"/>
                </a:solidFill>
              </a:rPr>
              <a:t> internă se realizează, acolo unde este cazul </a:t>
            </a:r>
            <a:r>
              <a:rPr lang="ro-RO" sz="2400" dirty="0" err="1">
                <a:solidFill>
                  <a:schemeClr val="tx1"/>
                </a:solidFill>
              </a:rPr>
              <a:t>şi</a:t>
            </a:r>
            <a:r>
              <a:rPr lang="ro-RO" sz="2400" dirty="0">
                <a:solidFill>
                  <a:schemeClr val="tx1"/>
                </a:solidFill>
              </a:rPr>
              <a:t> ca urmare a concluziilor rezultate în urma testării acestuia, precum </a:t>
            </a:r>
            <a:r>
              <a:rPr lang="ro-RO" sz="2400" dirty="0" err="1">
                <a:solidFill>
                  <a:schemeClr val="tx1"/>
                </a:solidFill>
              </a:rPr>
              <a:t>şi</a:t>
            </a:r>
            <a:r>
              <a:rPr lang="ro-RO" sz="2400" dirty="0">
                <a:solidFill>
                  <a:schemeClr val="tx1"/>
                </a:solidFill>
              </a:rPr>
              <a:t> după un accident major în care sunt implicate </a:t>
            </a:r>
            <a:r>
              <a:rPr lang="ro-RO" sz="2400" dirty="0" err="1">
                <a:solidFill>
                  <a:schemeClr val="tx1"/>
                </a:solidFill>
              </a:rPr>
              <a:t>substanţe</a:t>
            </a:r>
            <a:r>
              <a:rPr lang="ro-RO" sz="2400" dirty="0">
                <a:solidFill>
                  <a:schemeClr val="tx1"/>
                </a:solidFill>
              </a:rPr>
              <a:t> periculoase.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833438"/>
            <a:ext cx="7015163" cy="611187"/>
          </a:xfrm>
        </p:spPr>
        <p:txBody>
          <a:bodyPr rtlCol="0">
            <a:normAutofit fontScale="90000"/>
          </a:bodyPr>
          <a:lstStyle/>
          <a:p>
            <a:pPr fontAlgn="auto">
              <a:spcAft>
                <a:spcPts val="0"/>
              </a:spcAft>
              <a:defRPr/>
            </a:pPr>
            <a:r>
              <a:rPr lang="ro-RO" dirty="0" smtClean="0"/>
              <a:t>INSTRUIRE</a:t>
            </a:r>
            <a:endParaRPr lang="ro-RO" dirty="0"/>
          </a:p>
        </p:txBody>
      </p:sp>
      <p:sp>
        <p:nvSpPr>
          <p:cNvPr id="25602" name="Content Placeholder 2"/>
          <p:cNvSpPr>
            <a:spLocks noGrp="1"/>
          </p:cNvSpPr>
          <p:nvPr>
            <p:ph idx="1"/>
          </p:nvPr>
        </p:nvSpPr>
        <p:spPr>
          <a:xfrm>
            <a:off x="1258888" y="2090738"/>
            <a:ext cx="6413500" cy="4275137"/>
          </a:xfrm>
        </p:spPr>
        <p:txBody>
          <a:bodyPr/>
          <a:lstStyle/>
          <a:p>
            <a:r>
              <a:rPr lang="ro-RO" sz="2000" smtClean="0"/>
              <a:t>Întreg personalul angajat sau contractat care desfăşoară activităţi în cadrul amplasamentului se instruieşte periodic asupra părţilor relevante pentru acesta din planul de urgenţă internă. </a:t>
            </a:r>
          </a:p>
          <a:p>
            <a:r>
              <a:rPr lang="ro-RO" sz="2000" smtClean="0"/>
              <a:t>În cazul revizuirii planului de urgenţă internă, prima instruire trebuie să aibă loc în cel mult 15 zile de la data intrării în vigoare a reviziei acestuia.</a:t>
            </a:r>
          </a:p>
          <a:p>
            <a:r>
              <a:rPr lang="ro-RO" sz="2000" smtClean="0"/>
              <a:t>Vizitatorii, înainte de a li se permite accesul pe amplasament, se instruiesc asupra semnalelor de alarmă, precum şi asupra modului de comportare în caz de accident major sau de activare a planului de urgenţă internă.</a:t>
            </a:r>
          </a:p>
        </p:txBody>
      </p:sp>
      <p:pic>
        <p:nvPicPr>
          <p:cNvPr id="5" name="Picture 4"/>
          <p:cNvPicPr>
            <a:picLocks noChangeAspect="1"/>
          </p:cNvPicPr>
          <p:nvPr/>
        </p:nvPicPr>
        <p:blipFill>
          <a:blip r:embed="rId2"/>
          <a:stretch>
            <a:fillRect/>
          </a:stretch>
        </p:blipFill>
        <p:spPr>
          <a:xfrm>
            <a:off x="5640935" y="433575"/>
            <a:ext cx="2895600" cy="1409700"/>
          </a:xfrm>
          <a:prstGeom prst="rect">
            <a:avLst/>
          </a:prstGeom>
          <a:ln>
            <a:noFill/>
          </a:ln>
          <a:effectLst>
            <a:softEdge rad="112500"/>
          </a:effectLst>
        </p:spPr>
      </p:pic>
      <p:pic>
        <p:nvPicPr>
          <p:cNvPr id="25604" name="Picture 6" descr="Imagine similar&amp;abreve;"/>
          <p:cNvPicPr>
            <a:picLocks noChangeAspect="1" noChangeArrowheads="1"/>
          </p:cNvPicPr>
          <p:nvPr/>
        </p:nvPicPr>
        <p:blipFill>
          <a:blip r:embed="rId3"/>
          <a:srcRect/>
          <a:stretch>
            <a:fillRect/>
          </a:stretch>
        </p:blipFill>
        <p:spPr bwMode="auto">
          <a:xfrm>
            <a:off x="7319963" y="4822825"/>
            <a:ext cx="1824037" cy="18224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2124</Words>
  <Application>Microsoft Office PowerPoint</Application>
  <PresentationFormat>Expunere pe ecran (4:3)</PresentationFormat>
  <Paragraphs>249</Paragraphs>
  <Slides>30</Slides>
  <Notes>5</Notes>
  <HiddenSlides>0</HiddenSlides>
  <MMClips>0</MMClips>
  <ScaleCrop>false</ScaleCrop>
  <HeadingPairs>
    <vt:vector size="6" baseType="variant">
      <vt:variant>
        <vt:lpstr>Fonturi utilizate</vt:lpstr>
      </vt:variant>
      <vt:variant>
        <vt:i4>4</vt:i4>
      </vt:variant>
      <vt:variant>
        <vt:lpstr>Şablon formă</vt:lpstr>
      </vt:variant>
      <vt:variant>
        <vt:i4>2</vt:i4>
      </vt:variant>
      <vt:variant>
        <vt:lpstr>Titluri diapozitive</vt:lpstr>
      </vt:variant>
      <vt:variant>
        <vt:i4>30</vt:i4>
      </vt:variant>
    </vt:vector>
  </HeadingPairs>
  <TitlesOfParts>
    <vt:vector size="36" baseType="lpstr">
      <vt:lpstr>Calibri</vt:lpstr>
      <vt:lpstr>Arial</vt:lpstr>
      <vt:lpstr>Times New Roman</vt:lpstr>
      <vt:lpstr>Bermuda LP Std Dots</vt:lpstr>
      <vt:lpstr>Office Theme</vt:lpstr>
      <vt:lpstr>Office Theme</vt:lpstr>
      <vt:lpstr>PLANURI DE URGENȚĂ</vt:lpstr>
      <vt:lpstr>Diapozitivul 2</vt:lpstr>
      <vt:lpstr>OBIECTIVE</vt:lpstr>
      <vt:lpstr>GENERALITĂȚI</vt:lpstr>
      <vt:lpstr>Planul de Urgență Internă - PUI</vt:lpstr>
      <vt:lpstr>SCOP</vt:lpstr>
      <vt:lpstr>DISTRIBUIRE</vt:lpstr>
      <vt:lpstr>Diapozitivul 8</vt:lpstr>
      <vt:lpstr>INSTRUIRE</vt:lpstr>
      <vt:lpstr>EXERSARE, TESTARE EVALUARE</vt:lpstr>
      <vt:lpstr>EXERSARE, TESTARE EVALUARE</vt:lpstr>
      <vt:lpstr>STRUCTURA CADRU A PUI</vt:lpstr>
      <vt:lpstr>PLANUL DE URGENȚĂ EXTERNĂ - PUE</vt:lpstr>
      <vt:lpstr>SCOP</vt:lpstr>
      <vt:lpstr>APROBARE / AVIZARE / CONSULTARE</vt:lpstr>
      <vt:lpstr>DISTRIBUIRE</vt:lpstr>
      <vt:lpstr>Diapozitivul 17</vt:lpstr>
      <vt:lpstr>EXERSARE, TESTARE, EVALUARE</vt:lpstr>
      <vt:lpstr>EXERSARE, TESTARE, EVALUARE</vt:lpstr>
      <vt:lpstr>STRUCTURA CADRU A PUE</vt:lpstr>
      <vt:lpstr>STRUCTURA CADRU A PUE</vt:lpstr>
      <vt:lpstr>SCENARII TRANSFRONTALIERE</vt:lpstr>
      <vt:lpstr>SCENARII INTERJUDEȚENE</vt:lpstr>
      <vt:lpstr>Estimarea efectelor accidentelor majore</vt:lpstr>
      <vt:lpstr>Efecte asupra elementelor vulnerabile</vt:lpstr>
      <vt:lpstr>Valorile prag pentru efectele specifice asupra populației</vt:lpstr>
      <vt:lpstr>Scenarii rezonabile</vt:lpstr>
      <vt:lpstr>Scenarii toxice</vt:lpstr>
      <vt:lpstr>Diapozitivul 29</vt:lpstr>
      <vt:lpstr>Diapozitivul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PLANURI DE URGENȚĂ</dc:title>
  <dc:creator/>
  <cp:lastModifiedBy/>
  <cp:revision>2</cp:revision>
  <dcterms:created xsi:type="dcterms:W3CDTF">2014-01-31T06:59:51Z</dcterms:created>
  <dcterms:modified xsi:type="dcterms:W3CDTF">2016-11-21T22:55:30Z</dcterms:modified>
</cp:coreProperties>
</file>